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3156" y="78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324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2579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985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697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179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017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669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476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868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937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987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6336-2EC1-43E5-AF4A-ADDF415F5CFA}" type="datetimeFigureOut">
              <a:rPr lang="fr-CH" smtClean="0"/>
              <a:t>12.03.2025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C198F-9B80-4F03-A304-0965F1A1F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9960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3.wdp"/><Relationship Id="rId4" Type="http://schemas.openxmlformats.org/officeDocument/2006/relationships/image" Target="../media/image8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57318E72-D3D0-4DCF-9B9C-973FFCBC1259}"/>
              </a:ext>
            </a:extLst>
          </p:cNvPr>
          <p:cNvSpPr/>
          <p:nvPr/>
        </p:nvSpPr>
        <p:spPr>
          <a:xfrm>
            <a:off x="6755642" y="204715"/>
            <a:ext cx="5090615" cy="13268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Graphic 29">
            <a:extLst>
              <a:ext uri="{FF2B5EF4-FFF2-40B4-BE49-F238E27FC236}">
                <a16:creationId xmlns:a16="http://schemas.microsoft.com/office/drawing/2014/main" id="{262B4D6F-DD00-40D2-9666-84535B3180FD}"/>
              </a:ext>
            </a:extLst>
          </p:cNvPr>
          <p:cNvSpPr/>
          <p:nvPr/>
        </p:nvSpPr>
        <p:spPr>
          <a:xfrm>
            <a:off x="0" y="1699292"/>
            <a:ext cx="12192000" cy="2794495"/>
          </a:xfrm>
          <a:custGeom>
            <a:avLst/>
            <a:gdLst/>
            <a:ahLst/>
            <a:cxnLst/>
            <a:rect l="l" t="t" r="r" b="b"/>
            <a:pathLst>
              <a:path w="7560309" h="1734185">
                <a:moveTo>
                  <a:pt x="7559999" y="1501796"/>
                </a:moveTo>
                <a:lnTo>
                  <a:pt x="0" y="1733729"/>
                </a:lnTo>
                <a:lnTo>
                  <a:pt x="0" y="231933"/>
                </a:lnTo>
                <a:lnTo>
                  <a:pt x="7559999" y="0"/>
                </a:lnTo>
                <a:lnTo>
                  <a:pt x="7559999" y="1501796"/>
                </a:lnTo>
                <a:close/>
              </a:path>
            </a:pathLst>
          </a:custGeom>
          <a:solidFill>
            <a:srgbClr val="F79646"/>
          </a:solidFill>
          <a:ln w="76200">
            <a:solidFill>
              <a:schemeClr val="bg1"/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1D7ED60-CC8B-4942-923F-0BF04CA31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5" y="2196534"/>
            <a:ext cx="2853255" cy="2060684"/>
          </a:xfrm>
          <a:prstGeom prst="rect">
            <a:avLst/>
          </a:prstGeom>
        </p:spPr>
      </p:pic>
      <p:sp>
        <p:nvSpPr>
          <p:cNvPr id="7" name="Graphic 51">
            <a:extLst>
              <a:ext uri="{FF2B5EF4-FFF2-40B4-BE49-F238E27FC236}">
                <a16:creationId xmlns:a16="http://schemas.microsoft.com/office/drawing/2014/main" id="{C4356738-33E7-4CEC-AEDF-321544125D75}"/>
              </a:ext>
            </a:extLst>
          </p:cNvPr>
          <p:cNvSpPr/>
          <p:nvPr/>
        </p:nvSpPr>
        <p:spPr>
          <a:xfrm>
            <a:off x="0" y="4515162"/>
            <a:ext cx="12192000" cy="2304073"/>
          </a:xfrm>
          <a:custGeom>
            <a:avLst/>
            <a:gdLst/>
            <a:ahLst/>
            <a:cxnLst/>
            <a:rect l="l" t="t" r="r" b="b"/>
            <a:pathLst>
              <a:path w="7560309" h="1245870">
                <a:moveTo>
                  <a:pt x="7560000" y="1078690"/>
                </a:moveTo>
                <a:lnTo>
                  <a:pt x="0" y="1245275"/>
                </a:lnTo>
                <a:lnTo>
                  <a:pt x="0" y="166584"/>
                </a:lnTo>
                <a:lnTo>
                  <a:pt x="7560000" y="0"/>
                </a:lnTo>
                <a:lnTo>
                  <a:pt x="7560000" y="1078690"/>
                </a:lnTo>
                <a:close/>
              </a:path>
            </a:pathLst>
          </a:custGeom>
          <a:solidFill>
            <a:srgbClr val="F79646"/>
          </a:solidFill>
          <a:ln w="76200">
            <a:solidFill>
              <a:schemeClr val="bg1"/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 dirty="0"/>
          </a:p>
        </p:txBody>
      </p:sp>
      <p:sp>
        <p:nvSpPr>
          <p:cNvPr id="8" name="Graphic 58">
            <a:extLst>
              <a:ext uri="{FF2B5EF4-FFF2-40B4-BE49-F238E27FC236}">
                <a16:creationId xmlns:a16="http://schemas.microsoft.com/office/drawing/2014/main" id="{62BC0CAB-D072-45A4-AE41-B49CD2FAFD13}"/>
              </a:ext>
            </a:extLst>
          </p:cNvPr>
          <p:cNvSpPr/>
          <p:nvPr/>
        </p:nvSpPr>
        <p:spPr>
          <a:xfrm>
            <a:off x="0" y="6857249"/>
            <a:ext cx="12192000" cy="2265003"/>
          </a:xfrm>
          <a:custGeom>
            <a:avLst/>
            <a:gdLst/>
            <a:ahLst/>
            <a:cxnLst/>
            <a:rect l="l" t="t" r="r" b="b"/>
            <a:pathLst>
              <a:path w="7560309" h="1677035">
                <a:moveTo>
                  <a:pt x="7559999" y="1452258"/>
                </a:moveTo>
                <a:lnTo>
                  <a:pt x="0" y="1676541"/>
                </a:lnTo>
                <a:lnTo>
                  <a:pt x="0" y="224282"/>
                </a:lnTo>
                <a:lnTo>
                  <a:pt x="7559999" y="0"/>
                </a:lnTo>
                <a:lnTo>
                  <a:pt x="7559999" y="1452258"/>
                </a:lnTo>
                <a:close/>
              </a:path>
            </a:pathLst>
          </a:custGeom>
          <a:solidFill>
            <a:srgbClr val="F79646"/>
          </a:solidFill>
          <a:ln w="76200">
            <a:solidFill>
              <a:schemeClr val="bg1"/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1B24D5E-04E2-4729-A798-F9916046F78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7633" y="4669037"/>
            <a:ext cx="2218624" cy="1733943"/>
          </a:xfrm>
          <a:prstGeom prst="rect">
            <a:avLst/>
          </a:prstGeom>
        </p:spPr>
      </p:pic>
      <p:sp>
        <p:nvSpPr>
          <p:cNvPr id="10" name="Graphic 80">
            <a:extLst>
              <a:ext uri="{FF2B5EF4-FFF2-40B4-BE49-F238E27FC236}">
                <a16:creationId xmlns:a16="http://schemas.microsoft.com/office/drawing/2014/main" id="{A7CC15B7-F3C5-4F3B-91A4-5A298BE1A888}"/>
              </a:ext>
            </a:extLst>
          </p:cNvPr>
          <p:cNvSpPr/>
          <p:nvPr/>
        </p:nvSpPr>
        <p:spPr>
          <a:xfrm>
            <a:off x="577489" y="7348435"/>
            <a:ext cx="1892753" cy="1515872"/>
          </a:xfrm>
          <a:custGeom>
            <a:avLst/>
            <a:gdLst/>
            <a:ahLst/>
            <a:cxnLst/>
            <a:rect l="l" t="t" r="r" b="b"/>
            <a:pathLst>
              <a:path w="1353185" h="1021715">
                <a:moveTo>
                  <a:pt x="691057" y="480961"/>
                </a:moveTo>
                <a:lnTo>
                  <a:pt x="215455" y="480961"/>
                </a:lnTo>
                <a:lnTo>
                  <a:pt x="230001" y="496326"/>
                </a:lnTo>
                <a:lnTo>
                  <a:pt x="273442" y="530129"/>
                </a:lnTo>
                <a:lnTo>
                  <a:pt x="345484" y="563932"/>
                </a:lnTo>
                <a:lnTo>
                  <a:pt x="445833" y="579297"/>
                </a:lnTo>
                <a:lnTo>
                  <a:pt x="460667" y="579297"/>
                </a:lnTo>
                <a:lnTo>
                  <a:pt x="561023" y="563932"/>
                </a:lnTo>
                <a:lnTo>
                  <a:pt x="633069" y="530129"/>
                </a:lnTo>
                <a:lnTo>
                  <a:pt x="676511" y="496326"/>
                </a:lnTo>
                <a:lnTo>
                  <a:pt x="691057" y="480961"/>
                </a:lnTo>
                <a:close/>
              </a:path>
              <a:path w="1353185" h="1021715">
                <a:moveTo>
                  <a:pt x="833190" y="480961"/>
                </a:moveTo>
                <a:lnTo>
                  <a:pt x="691057" y="480961"/>
                </a:lnTo>
                <a:lnTo>
                  <a:pt x="820534" y="519315"/>
                </a:lnTo>
                <a:lnTo>
                  <a:pt x="833190" y="480961"/>
                </a:lnTo>
                <a:close/>
              </a:path>
              <a:path w="1353185" h="1021715">
                <a:moveTo>
                  <a:pt x="204977" y="11417"/>
                </a:moveTo>
                <a:lnTo>
                  <a:pt x="184941" y="35056"/>
                </a:lnTo>
                <a:lnTo>
                  <a:pt x="178387" y="78784"/>
                </a:lnTo>
                <a:lnTo>
                  <a:pt x="180609" y="132183"/>
                </a:lnTo>
                <a:lnTo>
                  <a:pt x="186902" y="184833"/>
                </a:lnTo>
                <a:lnTo>
                  <a:pt x="192559" y="226316"/>
                </a:lnTo>
                <a:lnTo>
                  <a:pt x="192793" y="241058"/>
                </a:lnTo>
                <a:lnTo>
                  <a:pt x="192874" y="246214"/>
                </a:lnTo>
                <a:lnTo>
                  <a:pt x="171017" y="275046"/>
                </a:lnTo>
                <a:lnTo>
                  <a:pt x="160943" y="315158"/>
                </a:lnTo>
                <a:lnTo>
                  <a:pt x="158242" y="349993"/>
                </a:lnTo>
                <a:lnTo>
                  <a:pt x="158254" y="366166"/>
                </a:lnTo>
                <a:lnTo>
                  <a:pt x="70396" y="366166"/>
                </a:lnTo>
                <a:lnTo>
                  <a:pt x="70396" y="408889"/>
                </a:lnTo>
                <a:lnTo>
                  <a:pt x="172885" y="408889"/>
                </a:lnTo>
                <a:lnTo>
                  <a:pt x="175666" y="416229"/>
                </a:lnTo>
                <a:lnTo>
                  <a:pt x="178244" y="420090"/>
                </a:lnTo>
                <a:lnTo>
                  <a:pt x="66865" y="458393"/>
                </a:lnTo>
                <a:lnTo>
                  <a:pt x="85966" y="514007"/>
                </a:lnTo>
                <a:lnTo>
                  <a:pt x="215455" y="480961"/>
                </a:lnTo>
                <a:lnTo>
                  <a:pt x="833190" y="480961"/>
                </a:lnTo>
                <a:lnTo>
                  <a:pt x="839787" y="460971"/>
                </a:lnTo>
                <a:lnTo>
                  <a:pt x="791853" y="443369"/>
                </a:lnTo>
                <a:lnTo>
                  <a:pt x="453326" y="443369"/>
                </a:lnTo>
                <a:lnTo>
                  <a:pt x="425843" y="395884"/>
                </a:lnTo>
                <a:lnTo>
                  <a:pt x="836307" y="395884"/>
                </a:lnTo>
                <a:lnTo>
                  <a:pt x="836307" y="371475"/>
                </a:lnTo>
                <a:lnTo>
                  <a:pt x="318884" y="371475"/>
                </a:lnTo>
                <a:lnTo>
                  <a:pt x="301988" y="368068"/>
                </a:lnTo>
                <a:lnTo>
                  <a:pt x="288172" y="358770"/>
                </a:lnTo>
                <a:lnTo>
                  <a:pt x="278847" y="344959"/>
                </a:lnTo>
                <a:lnTo>
                  <a:pt x="275424" y="328015"/>
                </a:lnTo>
                <a:lnTo>
                  <a:pt x="278847" y="311114"/>
                </a:lnTo>
                <a:lnTo>
                  <a:pt x="288172" y="297284"/>
                </a:lnTo>
                <a:lnTo>
                  <a:pt x="301988" y="287946"/>
                </a:lnTo>
                <a:lnTo>
                  <a:pt x="318884" y="284518"/>
                </a:lnTo>
                <a:lnTo>
                  <a:pt x="738357" y="284518"/>
                </a:lnTo>
                <a:lnTo>
                  <a:pt x="734936" y="270733"/>
                </a:lnTo>
                <a:lnTo>
                  <a:pt x="712889" y="241058"/>
                </a:lnTo>
                <a:lnTo>
                  <a:pt x="713197" y="226316"/>
                </a:lnTo>
                <a:lnTo>
                  <a:pt x="713312" y="220837"/>
                </a:lnTo>
                <a:lnTo>
                  <a:pt x="719121" y="178544"/>
                </a:lnTo>
                <a:lnTo>
                  <a:pt x="722168" y="153200"/>
                </a:lnTo>
                <a:lnTo>
                  <a:pt x="445833" y="153200"/>
                </a:lnTo>
                <a:lnTo>
                  <a:pt x="427666" y="152805"/>
                </a:lnTo>
                <a:lnTo>
                  <a:pt x="377228" y="150672"/>
                </a:lnTo>
                <a:lnTo>
                  <a:pt x="356698" y="126444"/>
                </a:lnTo>
                <a:lnTo>
                  <a:pt x="308128" y="74458"/>
                </a:lnTo>
                <a:lnTo>
                  <a:pt x="251150" y="25855"/>
                </a:lnTo>
                <a:lnTo>
                  <a:pt x="251332" y="25855"/>
                </a:lnTo>
                <a:lnTo>
                  <a:pt x="204977" y="11417"/>
                </a:lnTo>
                <a:close/>
              </a:path>
              <a:path w="1353185" h="1021715">
                <a:moveTo>
                  <a:pt x="836307" y="395884"/>
                </a:moveTo>
                <a:lnTo>
                  <a:pt x="480656" y="395884"/>
                </a:lnTo>
                <a:lnTo>
                  <a:pt x="453326" y="443369"/>
                </a:lnTo>
                <a:lnTo>
                  <a:pt x="791853" y="443369"/>
                </a:lnTo>
                <a:lnTo>
                  <a:pt x="728459" y="420090"/>
                </a:lnTo>
                <a:lnTo>
                  <a:pt x="730986" y="416382"/>
                </a:lnTo>
                <a:lnTo>
                  <a:pt x="733577" y="408889"/>
                </a:lnTo>
                <a:lnTo>
                  <a:pt x="836307" y="408889"/>
                </a:lnTo>
                <a:lnTo>
                  <a:pt x="836307" y="395884"/>
                </a:lnTo>
                <a:close/>
              </a:path>
              <a:path w="1353185" h="1021715">
                <a:moveTo>
                  <a:pt x="591985" y="284518"/>
                </a:moveTo>
                <a:lnTo>
                  <a:pt x="318884" y="284518"/>
                </a:lnTo>
                <a:lnTo>
                  <a:pt x="335806" y="287946"/>
                </a:lnTo>
                <a:lnTo>
                  <a:pt x="349619" y="297284"/>
                </a:lnTo>
                <a:lnTo>
                  <a:pt x="358930" y="311114"/>
                </a:lnTo>
                <a:lnTo>
                  <a:pt x="362343" y="328015"/>
                </a:lnTo>
                <a:lnTo>
                  <a:pt x="358930" y="344959"/>
                </a:lnTo>
                <a:lnTo>
                  <a:pt x="349619" y="358770"/>
                </a:lnTo>
                <a:lnTo>
                  <a:pt x="335806" y="368068"/>
                </a:lnTo>
                <a:lnTo>
                  <a:pt x="318884" y="371475"/>
                </a:lnTo>
                <a:lnTo>
                  <a:pt x="591985" y="371475"/>
                </a:lnTo>
                <a:lnTo>
                  <a:pt x="575084" y="368068"/>
                </a:lnTo>
                <a:lnTo>
                  <a:pt x="561268" y="358770"/>
                </a:lnTo>
                <a:lnTo>
                  <a:pt x="551946" y="344959"/>
                </a:lnTo>
                <a:lnTo>
                  <a:pt x="548525" y="328015"/>
                </a:lnTo>
                <a:lnTo>
                  <a:pt x="551946" y="311114"/>
                </a:lnTo>
                <a:lnTo>
                  <a:pt x="561268" y="297284"/>
                </a:lnTo>
                <a:lnTo>
                  <a:pt x="575084" y="287946"/>
                </a:lnTo>
                <a:lnTo>
                  <a:pt x="591985" y="284518"/>
                </a:lnTo>
                <a:close/>
              </a:path>
              <a:path w="1353185" h="1021715">
                <a:moveTo>
                  <a:pt x="738357" y="284518"/>
                </a:moveTo>
                <a:lnTo>
                  <a:pt x="591985" y="284518"/>
                </a:lnTo>
                <a:lnTo>
                  <a:pt x="608936" y="287946"/>
                </a:lnTo>
                <a:lnTo>
                  <a:pt x="622765" y="297284"/>
                </a:lnTo>
                <a:lnTo>
                  <a:pt x="632081" y="311114"/>
                </a:lnTo>
                <a:lnTo>
                  <a:pt x="635495" y="328015"/>
                </a:lnTo>
                <a:lnTo>
                  <a:pt x="632081" y="344959"/>
                </a:lnTo>
                <a:lnTo>
                  <a:pt x="622765" y="358770"/>
                </a:lnTo>
                <a:lnTo>
                  <a:pt x="608936" y="368068"/>
                </a:lnTo>
                <a:lnTo>
                  <a:pt x="591985" y="371475"/>
                </a:lnTo>
                <a:lnTo>
                  <a:pt x="836307" y="371475"/>
                </a:lnTo>
                <a:lnTo>
                  <a:pt x="836307" y="366166"/>
                </a:lnTo>
                <a:lnTo>
                  <a:pt x="748449" y="366166"/>
                </a:lnTo>
                <a:lnTo>
                  <a:pt x="748389" y="349993"/>
                </a:lnTo>
                <a:lnTo>
                  <a:pt x="745328" y="312613"/>
                </a:lnTo>
                <a:lnTo>
                  <a:pt x="738357" y="284518"/>
                </a:lnTo>
                <a:close/>
              </a:path>
              <a:path w="1353185" h="1021715">
                <a:moveTo>
                  <a:pt x="696315" y="0"/>
                </a:moveTo>
                <a:lnTo>
                  <a:pt x="645486" y="24795"/>
                </a:lnTo>
                <a:lnTo>
                  <a:pt x="591404" y="75455"/>
                </a:lnTo>
                <a:lnTo>
                  <a:pt x="546975" y="125475"/>
                </a:lnTo>
                <a:lnTo>
                  <a:pt x="528535" y="148094"/>
                </a:lnTo>
                <a:lnTo>
                  <a:pt x="500900" y="150672"/>
                </a:lnTo>
                <a:lnTo>
                  <a:pt x="478724" y="152402"/>
                </a:lnTo>
                <a:lnTo>
                  <a:pt x="460667" y="153200"/>
                </a:lnTo>
                <a:lnTo>
                  <a:pt x="722168" y="153200"/>
                </a:lnTo>
                <a:lnTo>
                  <a:pt x="725385" y="126444"/>
                </a:lnTo>
                <a:lnTo>
                  <a:pt x="725501" y="125475"/>
                </a:lnTo>
                <a:lnTo>
                  <a:pt x="725577" y="124842"/>
                </a:lnTo>
                <a:lnTo>
                  <a:pt x="727946" y="70392"/>
                </a:lnTo>
                <a:lnTo>
                  <a:pt x="721490" y="25855"/>
                </a:lnTo>
                <a:lnTo>
                  <a:pt x="701471" y="1892"/>
                </a:lnTo>
                <a:lnTo>
                  <a:pt x="698652" y="800"/>
                </a:lnTo>
                <a:lnTo>
                  <a:pt x="696315" y="0"/>
                </a:lnTo>
                <a:close/>
              </a:path>
              <a:path w="1353185" h="1021715">
                <a:moveTo>
                  <a:pt x="1091996" y="830567"/>
                </a:moveTo>
                <a:lnTo>
                  <a:pt x="999680" y="830567"/>
                </a:lnTo>
                <a:lnTo>
                  <a:pt x="999680" y="917524"/>
                </a:lnTo>
                <a:lnTo>
                  <a:pt x="1282373" y="917524"/>
                </a:lnTo>
                <a:lnTo>
                  <a:pt x="1298256" y="911667"/>
                </a:lnTo>
                <a:lnTo>
                  <a:pt x="1310578" y="901338"/>
                </a:lnTo>
                <a:lnTo>
                  <a:pt x="1318735" y="887463"/>
                </a:lnTo>
                <a:lnTo>
                  <a:pt x="1268056" y="887463"/>
                </a:lnTo>
                <a:lnTo>
                  <a:pt x="1262456" y="883691"/>
                </a:lnTo>
                <a:lnTo>
                  <a:pt x="1259827" y="878243"/>
                </a:lnTo>
                <a:lnTo>
                  <a:pt x="1258735" y="876058"/>
                </a:lnTo>
                <a:lnTo>
                  <a:pt x="1258138" y="873531"/>
                </a:lnTo>
                <a:lnTo>
                  <a:pt x="1258138" y="861872"/>
                </a:lnTo>
                <a:lnTo>
                  <a:pt x="1265478" y="854481"/>
                </a:lnTo>
                <a:lnTo>
                  <a:pt x="1318522" y="854481"/>
                </a:lnTo>
                <a:lnTo>
                  <a:pt x="1318418" y="854176"/>
                </a:lnTo>
                <a:lnTo>
                  <a:pt x="1111351" y="854176"/>
                </a:lnTo>
                <a:lnTo>
                  <a:pt x="1103805" y="852660"/>
                </a:lnTo>
                <a:lnTo>
                  <a:pt x="1097654" y="848526"/>
                </a:lnTo>
                <a:lnTo>
                  <a:pt x="1093513" y="842394"/>
                </a:lnTo>
                <a:lnTo>
                  <a:pt x="1092055" y="835177"/>
                </a:lnTo>
                <a:lnTo>
                  <a:pt x="1091996" y="830567"/>
                </a:lnTo>
                <a:close/>
              </a:path>
              <a:path w="1353185" h="1021715">
                <a:moveTo>
                  <a:pt x="1318522" y="854481"/>
                </a:moveTo>
                <a:lnTo>
                  <a:pt x="1277086" y="854481"/>
                </a:lnTo>
                <a:lnTo>
                  <a:pt x="1279423" y="854976"/>
                </a:lnTo>
                <a:lnTo>
                  <a:pt x="1281455" y="855916"/>
                </a:lnTo>
                <a:lnTo>
                  <a:pt x="1291132" y="865543"/>
                </a:lnTo>
                <a:lnTo>
                  <a:pt x="1291082" y="877646"/>
                </a:lnTo>
                <a:lnTo>
                  <a:pt x="1287068" y="883399"/>
                </a:lnTo>
                <a:lnTo>
                  <a:pt x="1279321" y="886917"/>
                </a:lnTo>
                <a:lnTo>
                  <a:pt x="1277048" y="887463"/>
                </a:lnTo>
                <a:lnTo>
                  <a:pt x="1318758" y="887463"/>
                </a:lnTo>
                <a:lnTo>
                  <a:pt x="1321739" y="870940"/>
                </a:lnTo>
                <a:lnTo>
                  <a:pt x="1320739" y="861872"/>
                </a:lnTo>
                <a:lnTo>
                  <a:pt x="1320624" y="860831"/>
                </a:lnTo>
                <a:lnTo>
                  <a:pt x="1320590" y="860523"/>
                </a:lnTo>
                <a:lnTo>
                  <a:pt x="1318522" y="854481"/>
                </a:lnTo>
                <a:close/>
              </a:path>
              <a:path w="1353185" h="1021715">
                <a:moveTo>
                  <a:pt x="1300393" y="555574"/>
                </a:moveTo>
                <a:lnTo>
                  <a:pt x="1210411" y="555574"/>
                </a:lnTo>
                <a:lnTo>
                  <a:pt x="1220314" y="561456"/>
                </a:lnTo>
                <a:lnTo>
                  <a:pt x="1229823" y="568064"/>
                </a:lnTo>
                <a:lnTo>
                  <a:pt x="1267888" y="608170"/>
                </a:lnTo>
                <a:lnTo>
                  <a:pt x="1291972" y="666226"/>
                </a:lnTo>
                <a:lnTo>
                  <a:pt x="1295085" y="698258"/>
                </a:lnTo>
                <a:lnTo>
                  <a:pt x="1291972" y="730059"/>
                </a:lnTo>
                <a:lnTo>
                  <a:pt x="1267888" y="788114"/>
                </a:lnTo>
                <a:lnTo>
                  <a:pt x="1232507" y="826181"/>
                </a:lnTo>
                <a:lnTo>
                  <a:pt x="1198816" y="846473"/>
                </a:lnTo>
                <a:lnTo>
                  <a:pt x="1176629" y="854176"/>
                </a:lnTo>
                <a:lnTo>
                  <a:pt x="1318418" y="854176"/>
                </a:lnTo>
                <a:lnTo>
                  <a:pt x="1317305" y="850925"/>
                </a:lnTo>
                <a:lnTo>
                  <a:pt x="1312133" y="842394"/>
                </a:lnTo>
                <a:lnTo>
                  <a:pt x="1305318" y="835177"/>
                </a:lnTo>
                <a:lnTo>
                  <a:pt x="1314187" y="823183"/>
                </a:lnTo>
                <a:lnTo>
                  <a:pt x="1335735" y="783983"/>
                </a:lnTo>
                <a:lnTo>
                  <a:pt x="1348686" y="742049"/>
                </a:lnTo>
                <a:lnTo>
                  <a:pt x="1353045" y="698258"/>
                </a:lnTo>
                <a:lnTo>
                  <a:pt x="1352036" y="677722"/>
                </a:lnTo>
                <a:lnTo>
                  <a:pt x="1351958" y="676142"/>
                </a:lnTo>
                <a:lnTo>
                  <a:pt x="1343294" y="633177"/>
                </a:lnTo>
                <a:lnTo>
                  <a:pt x="1326492" y="593332"/>
                </a:lnTo>
                <a:lnTo>
                  <a:pt x="1302854" y="558274"/>
                </a:lnTo>
                <a:lnTo>
                  <a:pt x="1300393" y="555574"/>
                </a:lnTo>
                <a:close/>
              </a:path>
              <a:path w="1353185" h="1021715">
                <a:moveTo>
                  <a:pt x="1160462" y="776439"/>
                </a:moveTo>
                <a:lnTo>
                  <a:pt x="931113" y="776439"/>
                </a:lnTo>
                <a:lnTo>
                  <a:pt x="925309" y="782243"/>
                </a:lnTo>
                <a:lnTo>
                  <a:pt x="925309" y="802386"/>
                </a:lnTo>
                <a:lnTo>
                  <a:pt x="931113" y="808189"/>
                </a:lnTo>
                <a:lnTo>
                  <a:pt x="1160462" y="808189"/>
                </a:lnTo>
                <a:lnTo>
                  <a:pt x="1166266" y="802386"/>
                </a:lnTo>
                <a:lnTo>
                  <a:pt x="1166266" y="782243"/>
                </a:lnTo>
                <a:lnTo>
                  <a:pt x="1160462" y="776439"/>
                </a:lnTo>
                <a:close/>
              </a:path>
              <a:path w="1353185" h="1021715">
                <a:moveTo>
                  <a:pt x="1105446" y="395490"/>
                </a:moveTo>
                <a:lnTo>
                  <a:pt x="1095476" y="395490"/>
                </a:lnTo>
                <a:lnTo>
                  <a:pt x="1089215" y="398665"/>
                </a:lnTo>
                <a:lnTo>
                  <a:pt x="963066" y="595363"/>
                </a:lnTo>
                <a:lnTo>
                  <a:pt x="960284" y="602513"/>
                </a:lnTo>
                <a:lnTo>
                  <a:pt x="960356" y="605739"/>
                </a:lnTo>
                <a:lnTo>
                  <a:pt x="960450" y="609920"/>
                </a:lnTo>
                <a:lnTo>
                  <a:pt x="963387" y="616723"/>
                </a:lnTo>
                <a:lnTo>
                  <a:pt x="968921" y="622058"/>
                </a:lnTo>
                <a:lnTo>
                  <a:pt x="982268" y="630643"/>
                </a:lnTo>
                <a:lnTo>
                  <a:pt x="966343" y="655497"/>
                </a:lnTo>
                <a:lnTo>
                  <a:pt x="963584" y="662623"/>
                </a:lnTo>
                <a:lnTo>
                  <a:pt x="963669" y="666226"/>
                </a:lnTo>
                <a:lnTo>
                  <a:pt x="963742" y="669289"/>
                </a:lnTo>
                <a:lnTo>
                  <a:pt x="990829" y="692279"/>
                </a:lnTo>
                <a:lnTo>
                  <a:pt x="998231" y="692097"/>
                </a:lnTo>
                <a:lnTo>
                  <a:pt x="1005029" y="689151"/>
                </a:lnTo>
                <a:lnTo>
                  <a:pt x="1010348" y="683615"/>
                </a:lnTo>
                <a:lnTo>
                  <a:pt x="1014158" y="677722"/>
                </a:lnTo>
                <a:lnTo>
                  <a:pt x="1026261" y="658761"/>
                </a:lnTo>
                <a:lnTo>
                  <a:pt x="1067826" y="658761"/>
                </a:lnTo>
                <a:lnTo>
                  <a:pt x="1116406" y="582917"/>
                </a:lnTo>
                <a:lnTo>
                  <a:pt x="1148823" y="582917"/>
                </a:lnTo>
                <a:lnTo>
                  <a:pt x="1147216" y="576757"/>
                </a:lnTo>
                <a:lnTo>
                  <a:pt x="1146840" y="575387"/>
                </a:lnTo>
                <a:lnTo>
                  <a:pt x="1146619" y="573786"/>
                </a:lnTo>
                <a:lnTo>
                  <a:pt x="1146619" y="563562"/>
                </a:lnTo>
                <a:lnTo>
                  <a:pt x="1152918" y="556323"/>
                </a:lnTo>
                <a:lnTo>
                  <a:pt x="1161249" y="554939"/>
                </a:lnTo>
                <a:lnTo>
                  <a:pt x="1162202" y="554685"/>
                </a:lnTo>
                <a:lnTo>
                  <a:pt x="1299582" y="554685"/>
                </a:lnTo>
                <a:lnTo>
                  <a:pt x="1288503" y="542531"/>
                </a:lnTo>
                <a:lnTo>
                  <a:pt x="1272716" y="528180"/>
                </a:lnTo>
                <a:lnTo>
                  <a:pt x="1269484" y="525767"/>
                </a:lnTo>
                <a:lnTo>
                  <a:pt x="1179855" y="525767"/>
                </a:lnTo>
                <a:lnTo>
                  <a:pt x="1176134" y="524471"/>
                </a:lnTo>
                <a:lnTo>
                  <a:pt x="1153945" y="524471"/>
                </a:lnTo>
                <a:lnTo>
                  <a:pt x="1188593" y="470496"/>
                </a:lnTo>
                <a:lnTo>
                  <a:pt x="1191345" y="463370"/>
                </a:lnTo>
                <a:lnTo>
                  <a:pt x="1112291" y="398513"/>
                </a:lnTo>
                <a:lnTo>
                  <a:pt x="1109065" y="396481"/>
                </a:lnTo>
                <a:lnTo>
                  <a:pt x="1105446" y="395490"/>
                </a:lnTo>
                <a:close/>
              </a:path>
              <a:path w="1353185" h="1021715">
                <a:moveTo>
                  <a:pt x="1067826" y="658761"/>
                </a:moveTo>
                <a:lnTo>
                  <a:pt x="1026261" y="658761"/>
                </a:lnTo>
                <a:lnTo>
                  <a:pt x="1042631" y="669289"/>
                </a:lnTo>
                <a:lnTo>
                  <a:pt x="1046264" y="670229"/>
                </a:lnTo>
                <a:lnTo>
                  <a:pt x="1056233" y="670229"/>
                </a:lnTo>
                <a:lnTo>
                  <a:pt x="1062278" y="667207"/>
                </a:lnTo>
                <a:lnTo>
                  <a:pt x="1062416" y="667207"/>
                </a:lnTo>
                <a:lnTo>
                  <a:pt x="1067826" y="658761"/>
                </a:lnTo>
                <a:close/>
              </a:path>
              <a:path w="1353185" h="1021715">
                <a:moveTo>
                  <a:pt x="1148823" y="582917"/>
                </a:moveTo>
                <a:lnTo>
                  <a:pt x="1116406" y="582917"/>
                </a:lnTo>
                <a:lnTo>
                  <a:pt x="1117447" y="587578"/>
                </a:lnTo>
                <a:lnTo>
                  <a:pt x="1145155" y="617302"/>
                </a:lnTo>
                <a:lnTo>
                  <a:pt x="1165720" y="621169"/>
                </a:lnTo>
                <a:lnTo>
                  <a:pt x="1183929" y="617025"/>
                </a:lnTo>
                <a:lnTo>
                  <a:pt x="1198892" y="606748"/>
                </a:lnTo>
                <a:lnTo>
                  <a:pt x="1209034" y="591947"/>
                </a:lnTo>
                <a:lnTo>
                  <a:pt x="1209150" y="591776"/>
                </a:lnTo>
                <a:lnTo>
                  <a:pt x="1209568" y="589914"/>
                </a:lnTo>
                <a:lnTo>
                  <a:pt x="1156042" y="589914"/>
                </a:lnTo>
                <a:lnTo>
                  <a:pt x="1149197" y="584352"/>
                </a:lnTo>
                <a:lnTo>
                  <a:pt x="1148823" y="582917"/>
                </a:lnTo>
                <a:close/>
              </a:path>
              <a:path w="1353185" h="1021715">
                <a:moveTo>
                  <a:pt x="1299582" y="554685"/>
                </a:moveTo>
                <a:lnTo>
                  <a:pt x="1174051" y="554685"/>
                </a:lnTo>
                <a:lnTo>
                  <a:pt x="1181887" y="562521"/>
                </a:lnTo>
                <a:lnTo>
                  <a:pt x="1181887" y="581977"/>
                </a:lnTo>
                <a:lnTo>
                  <a:pt x="1173949" y="589914"/>
                </a:lnTo>
                <a:lnTo>
                  <a:pt x="1209568" y="589914"/>
                </a:lnTo>
                <a:lnTo>
                  <a:pt x="1213189" y="573786"/>
                </a:lnTo>
                <a:lnTo>
                  <a:pt x="1213243" y="573544"/>
                </a:lnTo>
                <a:lnTo>
                  <a:pt x="1213420" y="568064"/>
                </a:lnTo>
                <a:lnTo>
                  <a:pt x="1213446" y="567232"/>
                </a:lnTo>
                <a:lnTo>
                  <a:pt x="1212460" y="561456"/>
                </a:lnTo>
                <a:lnTo>
                  <a:pt x="1212405" y="561136"/>
                </a:lnTo>
                <a:lnTo>
                  <a:pt x="1210411" y="555574"/>
                </a:lnTo>
                <a:lnTo>
                  <a:pt x="1300393" y="555574"/>
                </a:lnTo>
                <a:lnTo>
                  <a:pt x="1299582" y="554685"/>
                </a:lnTo>
                <a:close/>
              </a:path>
              <a:path w="1353185" h="1021715">
                <a:moveTo>
                  <a:pt x="1211746" y="493744"/>
                </a:moveTo>
                <a:lnTo>
                  <a:pt x="1205245" y="494593"/>
                </a:lnTo>
                <a:lnTo>
                  <a:pt x="1199397" y="497573"/>
                </a:lnTo>
                <a:lnTo>
                  <a:pt x="1194790" y="502500"/>
                </a:lnTo>
                <a:lnTo>
                  <a:pt x="1179855" y="525767"/>
                </a:lnTo>
                <a:lnTo>
                  <a:pt x="1269484" y="525767"/>
                </a:lnTo>
                <a:lnTo>
                  <a:pt x="1255749" y="515510"/>
                </a:lnTo>
                <a:lnTo>
                  <a:pt x="1237645" y="504542"/>
                </a:lnTo>
                <a:lnTo>
                  <a:pt x="1218450" y="495300"/>
                </a:lnTo>
                <a:lnTo>
                  <a:pt x="1218708" y="495300"/>
                </a:lnTo>
                <a:lnTo>
                  <a:pt x="1211746" y="493744"/>
                </a:lnTo>
                <a:close/>
              </a:path>
              <a:path w="1353185" h="1021715">
                <a:moveTo>
                  <a:pt x="1168006" y="523379"/>
                </a:moveTo>
                <a:lnTo>
                  <a:pt x="1159831" y="523379"/>
                </a:lnTo>
                <a:lnTo>
                  <a:pt x="1156839" y="523684"/>
                </a:lnTo>
                <a:lnTo>
                  <a:pt x="1157108" y="523684"/>
                </a:lnTo>
                <a:lnTo>
                  <a:pt x="1153551" y="524471"/>
                </a:lnTo>
                <a:lnTo>
                  <a:pt x="1176134" y="524471"/>
                </a:lnTo>
                <a:lnTo>
                  <a:pt x="1172121" y="523684"/>
                </a:lnTo>
                <a:lnTo>
                  <a:pt x="1168006" y="523379"/>
                </a:lnTo>
                <a:close/>
              </a:path>
              <a:path w="1353185" h="1021715">
                <a:moveTo>
                  <a:pt x="253688" y="580669"/>
                </a:moveTo>
                <a:lnTo>
                  <a:pt x="205547" y="595909"/>
                </a:lnTo>
                <a:lnTo>
                  <a:pt x="161421" y="616229"/>
                </a:lnTo>
                <a:lnTo>
                  <a:pt x="121672" y="640359"/>
                </a:lnTo>
                <a:lnTo>
                  <a:pt x="86745" y="669569"/>
                </a:lnTo>
                <a:lnTo>
                  <a:pt x="57085" y="705129"/>
                </a:lnTo>
                <a:lnTo>
                  <a:pt x="33136" y="744499"/>
                </a:lnTo>
                <a:lnTo>
                  <a:pt x="15342" y="788949"/>
                </a:lnTo>
                <a:lnTo>
                  <a:pt x="4148" y="839749"/>
                </a:lnTo>
                <a:lnTo>
                  <a:pt x="94" y="894359"/>
                </a:lnTo>
                <a:lnTo>
                  <a:pt x="0" y="1021359"/>
                </a:lnTo>
                <a:lnTo>
                  <a:pt x="468464" y="1021359"/>
                </a:lnTo>
                <a:lnTo>
                  <a:pt x="468464" y="894359"/>
                </a:lnTo>
                <a:lnTo>
                  <a:pt x="469538" y="888009"/>
                </a:lnTo>
                <a:lnTo>
                  <a:pt x="239458" y="888009"/>
                </a:lnTo>
                <a:lnTo>
                  <a:pt x="227164" y="885469"/>
                </a:lnTo>
                <a:lnTo>
                  <a:pt x="221361" y="881659"/>
                </a:lnTo>
                <a:lnTo>
                  <a:pt x="212915" y="868959"/>
                </a:lnTo>
                <a:lnTo>
                  <a:pt x="212471" y="866419"/>
                </a:lnTo>
                <a:lnTo>
                  <a:pt x="134632" y="866419"/>
                </a:lnTo>
                <a:lnTo>
                  <a:pt x="127241" y="865149"/>
                </a:lnTo>
                <a:lnTo>
                  <a:pt x="122339" y="865149"/>
                </a:lnTo>
                <a:lnTo>
                  <a:pt x="118021" y="862609"/>
                </a:lnTo>
                <a:lnTo>
                  <a:pt x="114350" y="858799"/>
                </a:lnTo>
                <a:lnTo>
                  <a:pt x="110629" y="856259"/>
                </a:lnTo>
                <a:lnTo>
                  <a:pt x="108000" y="852449"/>
                </a:lnTo>
                <a:lnTo>
                  <a:pt x="106413" y="847369"/>
                </a:lnTo>
                <a:lnTo>
                  <a:pt x="102984" y="847369"/>
                </a:lnTo>
                <a:lnTo>
                  <a:pt x="99364" y="846099"/>
                </a:lnTo>
                <a:lnTo>
                  <a:pt x="96443" y="844829"/>
                </a:lnTo>
                <a:lnTo>
                  <a:pt x="92176" y="838479"/>
                </a:lnTo>
                <a:lnTo>
                  <a:pt x="91528" y="834669"/>
                </a:lnTo>
                <a:lnTo>
                  <a:pt x="113258" y="722909"/>
                </a:lnTo>
                <a:lnTo>
                  <a:pt x="134232" y="684809"/>
                </a:lnTo>
                <a:lnTo>
                  <a:pt x="176044" y="661949"/>
                </a:lnTo>
                <a:lnTo>
                  <a:pt x="192206" y="659409"/>
                </a:lnTo>
                <a:lnTo>
                  <a:pt x="209346" y="659409"/>
                </a:lnTo>
                <a:lnTo>
                  <a:pt x="214858" y="631469"/>
                </a:lnTo>
                <a:lnTo>
                  <a:pt x="222679" y="614959"/>
                </a:lnTo>
                <a:lnTo>
                  <a:pt x="235716" y="598449"/>
                </a:lnTo>
                <a:lnTo>
                  <a:pt x="248046" y="585749"/>
                </a:lnTo>
                <a:lnTo>
                  <a:pt x="253688" y="580669"/>
                </a:lnTo>
                <a:close/>
              </a:path>
              <a:path w="1353185" h="1021715">
                <a:moveTo>
                  <a:pt x="540791" y="852449"/>
                </a:moveTo>
                <a:lnTo>
                  <a:pt x="522315" y="857529"/>
                </a:lnTo>
                <a:lnTo>
                  <a:pt x="507349" y="868959"/>
                </a:lnTo>
                <a:lnTo>
                  <a:pt x="497321" y="884199"/>
                </a:lnTo>
                <a:lnTo>
                  <a:pt x="493661" y="903249"/>
                </a:lnTo>
                <a:lnTo>
                  <a:pt x="493661" y="970559"/>
                </a:lnTo>
                <a:lnTo>
                  <a:pt x="497690" y="990879"/>
                </a:lnTo>
                <a:lnTo>
                  <a:pt x="508663" y="1007389"/>
                </a:lnTo>
                <a:lnTo>
                  <a:pt x="524908" y="1017549"/>
                </a:lnTo>
                <a:lnTo>
                  <a:pt x="544753" y="1021359"/>
                </a:lnTo>
                <a:lnTo>
                  <a:pt x="849058" y="1021359"/>
                </a:lnTo>
                <a:lnTo>
                  <a:pt x="868932" y="1017549"/>
                </a:lnTo>
                <a:lnTo>
                  <a:pt x="885178" y="1007389"/>
                </a:lnTo>
                <a:lnTo>
                  <a:pt x="886865" y="1004849"/>
                </a:lnTo>
                <a:lnTo>
                  <a:pt x="544753" y="1004849"/>
                </a:lnTo>
                <a:lnTo>
                  <a:pt x="531665" y="1002309"/>
                </a:lnTo>
                <a:lnTo>
                  <a:pt x="521049" y="994689"/>
                </a:lnTo>
                <a:lnTo>
                  <a:pt x="513928" y="984529"/>
                </a:lnTo>
                <a:lnTo>
                  <a:pt x="511327" y="970559"/>
                </a:lnTo>
                <a:lnTo>
                  <a:pt x="511327" y="903249"/>
                </a:lnTo>
                <a:lnTo>
                  <a:pt x="513573" y="890549"/>
                </a:lnTo>
                <a:lnTo>
                  <a:pt x="519772" y="880389"/>
                </a:lnTo>
                <a:lnTo>
                  <a:pt x="529115" y="874039"/>
                </a:lnTo>
                <a:lnTo>
                  <a:pt x="540791" y="870229"/>
                </a:lnTo>
                <a:lnTo>
                  <a:pt x="540791" y="852449"/>
                </a:lnTo>
                <a:close/>
              </a:path>
              <a:path w="1353185" h="1021715">
                <a:moveTo>
                  <a:pt x="853033" y="852449"/>
                </a:moveTo>
                <a:lnTo>
                  <a:pt x="853033" y="870229"/>
                </a:lnTo>
                <a:lnTo>
                  <a:pt x="864709" y="874039"/>
                </a:lnTo>
                <a:lnTo>
                  <a:pt x="874052" y="880389"/>
                </a:lnTo>
                <a:lnTo>
                  <a:pt x="880251" y="890549"/>
                </a:lnTo>
                <a:lnTo>
                  <a:pt x="882497" y="903249"/>
                </a:lnTo>
                <a:lnTo>
                  <a:pt x="882497" y="970559"/>
                </a:lnTo>
                <a:lnTo>
                  <a:pt x="879896" y="984529"/>
                </a:lnTo>
                <a:lnTo>
                  <a:pt x="872774" y="994689"/>
                </a:lnTo>
                <a:lnTo>
                  <a:pt x="862153" y="1002309"/>
                </a:lnTo>
                <a:lnTo>
                  <a:pt x="849058" y="1004849"/>
                </a:lnTo>
                <a:lnTo>
                  <a:pt x="886865" y="1004849"/>
                </a:lnTo>
                <a:lnTo>
                  <a:pt x="896141" y="990879"/>
                </a:lnTo>
                <a:lnTo>
                  <a:pt x="900163" y="970559"/>
                </a:lnTo>
                <a:lnTo>
                  <a:pt x="900163" y="903249"/>
                </a:lnTo>
                <a:lnTo>
                  <a:pt x="896503" y="884199"/>
                </a:lnTo>
                <a:lnTo>
                  <a:pt x="886475" y="868959"/>
                </a:lnTo>
                <a:lnTo>
                  <a:pt x="871509" y="857529"/>
                </a:lnTo>
                <a:lnTo>
                  <a:pt x="853033" y="852449"/>
                </a:lnTo>
                <a:close/>
              </a:path>
              <a:path w="1353185" h="1021715">
                <a:moveTo>
                  <a:pt x="562368" y="800379"/>
                </a:moveTo>
                <a:lnTo>
                  <a:pt x="552996" y="800379"/>
                </a:lnTo>
                <a:lnTo>
                  <a:pt x="552996" y="938809"/>
                </a:lnTo>
                <a:lnTo>
                  <a:pt x="555528" y="950239"/>
                </a:lnTo>
                <a:lnTo>
                  <a:pt x="562429" y="960399"/>
                </a:lnTo>
                <a:lnTo>
                  <a:pt x="572648" y="968019"/>
                </a:lnTo>
                <a:lnTo>
                  <a:pt x="585139" y="970559"/>
                </a:lnTo>
                <a:lnTo>
                  <a:pt x="593775" y="970559"/>
                </a:lnTo>
                <a:lnTo>
                  <a:pt x="601814" y="966749"/>
                </a:lnTo>
                <a:lnTo>
                  <a:pt x="607910" y="960399"/>
                </a:lnTo>
                <a:lnTo>
                  <a:pt x="613968" y="955319"/>
                </a:lnTo>
                <a:lnTo>
                  <a:pt x="617334" y="946429"/>
                </a:lnTo>
                <a:lnTo>
                  <a:pt x="617334" y="847369"/>
                </a:lnTo>
                <a:lnTo>
                  <a:pt x="562368" y="847369"/>
                </a:lnTo>
                <a:lnTo>
                  <a:pt x="562368" y="800379"/>
                </a:lnTo>
                <a:close/>
              </a:path>
              <a:path w="1353185" h="1021715">
                <a:moveTo>
                  <a:pt x="674090" y="800379"/>
                </a:moveTo>
                <a:lnTo>
                  <a:pt x="664768" y="800379"/>
                </a:lnTo>
                <a:lnTo>
                  <a:pt x="664768" y="938809"/>
                </a:lnTo>
                <a:lnTo>
                  <a:pt x="667292" y="950239"/>
                </a:lnTo>
                <a:lnTo>
                  <a:pt x="674177" y="960399"/>
                </a:lnTo>
                <a:lnTo>
                  <a:pt x="684394" y="968019"/>
                </a:lnTo>
                <a:lnTo>
                  <a:pt x="696912" y="970559"/>
                </a:lnTo>
                <a:lnTo>
                  <a:pt x="705497" y="970559"/>
                </a:lnTo>
                <a:lnTo>
                  <a:pt x="713574" y="966749"/>
                </a:lnTo>
                <a:lnTo>
                  <a:pt x="725728" y="955319"/>
                </a:lnTo>
                <a:lnTo>
                  <a:pt x="729056" y="946429"/>
                </a:lnTo>
                <a:lnTo>
                  <a:pt x="729056" y="828319"/>
                </a:lnTo>
                <a:lnTo>
                  <a:pt x="674090" y="828319"/>
                </a:lnTo>
                <a:lnTo>
                  <a:pt x="674090" y="800379"/>
                </a:lnTo>
                <a:close/>
              </a:path>
              <a:path w="1353185" h="1021715">
                <a:moveTo>
                  <a:pt x="785863" y="800379"/>
                </a:moveTo>
                <a:lnTo>
                  <a:pt x="776478" y="800379"/>
                </a:lnTo>
                <a:lnTo>
                  <a:pt x="776478" y="938809"/>
                </a:lnTo>
                <a:lnTo>
                  <a:pt x="779011" y="950239"/>
                </a:lnTo>
                <a:lnTo>
                  <a:pt x="785918" y="960399"/>
                </a:lnTo>
                <a:lnTo>
                  <a:pt x="796157" y="968019"/>
                </a:lnTo>
                <a:lnTo>
                  <a:pt x="808685" y="970559"/>
                </a:lnTo>
                <a:lnTo>
                  <a:pt x="817257" y="970559"/>
                </a:lnTo>
                <a:lnTo>
                  <a:pt x="825296" y="966749"/>
                </a:lnTo>
                <a:lnTo>
                  <a:pt x="831405" y="960399"/>
                </a:lnTo>
                <a:lnTo>
                  <a:pt x="837450" y="955319"/>
                </a:lnTo>
                <a:lnTo>
                  <a:pt x="840828" y="946429"/>
                </a:lnTo>
                <a:lnTo>
                  <a:pt x="840828" y="899439"/>
                </a:lnTo>
                <a:lnTo>
                  <a:pt x="785863" y="899439"/>
                </a:lnTo>
                <a:lnTo>
                  <a:pt x="785863" y="800379"/>
                </a:lnTo>
                <a:close/>
              </a:path>
              <a:path w="1353185" h="1021715">
                <a:moveTo>
                  <a:pt x="840828" y="800379"/>
                </a:moveTo>
                <a:lnTo>
                  <a:pt x="831456" y="800379"/>
                </a:lnTo>
                <a:lnTo>
                  <a:pt x="831456" y="899439"/>
                </a:lnTo>
                <a:lnTo>
                  <a:pt x="840828" y="899439"/>
                </a:lnTo>
                <a:lnTo>
                  <a:pt x="840828" y="800379"/>
                </a:lnTo>
                <a:close/>
              </a:path>
              <a:path w="1353185" h="1021715">
                <a:moveTo>
                  <a:pt x="264020" y="877849"/>
                </a:moveTo>
                <a:lnTo>
                  <a:pt x="260743" y="877849"/>
                </a:lnTo>
                <a:lnTo>
                  <a:pt x="257568" y="881659"/>
                </a:lnTo>
                <a:lnTo>
                  <a:pt x="253606" y="884199"/>
                </a:lnTo>
                <a:lnTo>
                  <a:pt x="239458" y="888009"/>
                </a:lnTo>
                <a:lnTo>
                  <a:pt x="469538" y="888009"/>
                </a:lnTo>
                <a:lnTo>
                  <a:pt x="471042" y="879119"/>
                </a:lnTo>
                <a:lnTo>
                  <a:pt x="267639" y="879119"/>
                </a:lnTo>
                <a:lnTo>
                  <a:pt x="264020" y="877849"/>
                </a:lnTo>
                <a:close/>
              </a:path>
              <a:path w="1353185" h="1021715">
                <a:moveTo>
                  <a:pt x="275132" y="597179"/>
                </a:moveTo>
                <a:lnTo>
                  <a:pt x="270305" y="602259"/>
                </a:lnTo>
                <a:lnTo>
                  <a:pt x="259468" y="612419"/>
                </a:lnTo>
                <a:lnTo>
                  <a:pt x="248091" y="625119"/>
                </a:lnTo>
                <a:lnTo>
                  <a:pt x="241642" y="636549"/>
                </a:lnTo>
                <a:lnTo>
                  <a:pt x="236232" y="664489"/>
                </a:lnTo>
                <a:lnTo>
                  <a:pt x="252098" y="670839"/>
                </a:lnTo>
                <a:lnTo>
                  <a:pt x="266069" y="679729"/>
                </a:lnTo>
                <a:lnTo>
                  <a:pt x="296201" y="716559"/>
                </a:lnTo>
                <a:lnTo>
                  <a:pt x="302581" y="745769"/>
                </a:lnTo>
                <a:lnTo>
                  <a:pt x="301180" y="759739"/>
                </a:lnTo>
                <a:lnTo>
                  <a:pt x="280047" y="867689"/>
                </a:lnTo>
                <a:lnTo>
                  <a:pt x="279349" y="871499"/>
                </a:lnTo>
                <a:lnTo>
                  <a:pt x="277418" y="874039"/>
                </a:lnTo>
                <a:lnTo>
                  <a:pt x="271068" y="877849"/>
                </a:lnTo>
                <a:lnTo>
                  <a:pt x="267639" y="879119"/>
                </a:lnTo>
                <a:lnTo>
                  <a:pt x="471042" y="879119"/>
                </a:lnTo>
                <a:lnTo>
                  <a:pt x="472331" y="871499"/>
                </a:lnTo>
                <a:lnTo>
                  <a:pt x="483033" y="853719"/>
                </a:lnTo>
                <a:lnTo>
                  <a:pt x="499224" y="839749"/>
                </a:lnTo>
                <a:lnTo>
                  <a:pt x="519556" y="830859"/>
                </a:lnTo>
                <a:lnTo>
                  <a:pt x="519556" y="785139"/>
                </a:lnTo>
                <a:lnTo>
                  <a:pt x="524586" y="759739"/>
                </a:lnTo>
                <a:lnTo>
                  <a:pt x="538322" y="739419"/>
                </a:lnTo>
                <a:lnTo>
                  <a:pt x="558738" y="725449"/>
                </a:lnTo>
                <a:lnTo>
                  <a:pt x="583806" y="720369"/>
                </a:lnTo>
                <a:lnTo>
                  <a:pt x="847178" y="720369"/>
                </a:lnTo>
                <a:lnTo>
                  <a:pt x="817421" y="680999"/>
                </a:lnTo>
                <a:lnTo>
                  <a:pt x="810459" y="674649"/>
                </a:lnTo>
                <a:lnTo>
                  <a:pt x="449999" y="674649"/>
                </a:lnTo>
                <a:lnTo>
                  <a:pt x="401030" y="667029"/>
                </a:lnTo>
                <a:lnTo>
                  <a:pt x="352355" y="646709"/>
                </a:lnTo>
                <a:lnTo>
                  <a:pt x="308785" y="621309"/>
                </a:lnTo>
                <a:lnTo>
                  <a:pt x="275132" y="597179"/>
                </a:lnTo>
                <a:close/>
              </a:path>
              <a:path w="1353185" h="1021715">
                <a:moveTo>
                  <a:pt x="263490" y="810539"/>
                </a:moveTo>
                <a:lnTo>
                  <a:pt x="133146" y="810539"/>
                </a:lnTo>
                <a:lnTo>
                  <a:pt x="145161" y="813079"/>
                </a:lnTo>
                <a:lnTo>
                  <a:pt x="150914" y="816889"/>
                </a:lnTo>
                <a:lnTo>
                  <a:pt x="159346" y="829589"/>
                </a:lnTo>
                <a:lnTo>
                  <a:pt x="160731" y="837209"/>
                </a:lnTo>
                <a:lnTo>
                  <a:pt x="157861" y="851179"/>
                </a:lnTo>
                <a:lnTo>
                  <a:pt x="153987" y="857529"/>
                </a:lnTo>
                <a:lnTo>
                  <a:pt x="141439" y="865149"/>
                </a:lnTo>
                <a:lnTo>
                  <a:pt x="134632" y="866419"/>
                </a:lnTo>
                <a:lnTo>
                  <a:pt x="212471" y="866419"/>
                </a:lnTo>
                <a:lnTo>
                  <a:pt x="237680" y="832129"/>
                </a:lnTo>
                <a:lnTo>
                  <a:pt x="259301" y="832129"/>
                </a:lnTo>
                <a:lnTo>
                  <a:pt x="263490" y="810539"/>
                </a:lnTo>
                <a:close/>
              </a:path>
              <a:path w="1353185" h="1021715">
                <a:moveTo>
                  <a:pt x="617334" y="800379"/>
                </a:moveTo>
                <a:lnTo>
                  <a:pt x="607961" y="800379"/>
                </a:lnTo>
                <a:lnTo>
                  <a:pt x="607961" y="847369"/>
                </a:lnTo>
                <a:lnTo>
                  <a:pt x="617334" y="847369"/>
                </a:lnTo>
                <a:lnTo>
                  <a:pt x="617334" y="800379"/>
                </a:lnTo>
                <a:close/>
              </a:path>
              <a:path w="1353185" h="1021715">
                <a:moveTo>
                  <a:pt x="259301" y="832129"/>
                </a:moveTo>
                <a:lnTo>
                  <a:pt x="237680" y="832129"/>
                </a:lnTo>
                <a:lnTo>
                  <a:pt x="249682" y="833399"/>
                </a:lnTo>
                <a:lnTo>
                  <a:pt x="253949" y="835939"/>
                </a:lnTo>
                <a:lnTo>
                  <a:pt x="257822" y="839749"/>
                </a:lnTo>
                <a:lnTo>
                  <a:pt x="259301" y="832129"/>
                </a:lnTo>
                <a:close/>
              </a:path>
              <a:path w="1353185" h="1021715">
                <a:moveTo>
                  <a:pt x="729056" y="800379"/>
                </a:moveTo>
                <a:lnTo>
                  <a:pt x="719734" y="800379"/>
                </a:lnTo>
                <a:lnTo>
                  <a:pt x="719734" y="828319"/>
                </a:lnTo>
                <a:lnTo>
                  <a:pt x="729056" y="828319"/>
                </a:lnTo>
                <a:lnTo>
                  <a:pt x="729056" y="800379"/>
                </a:lnTo>
                <a:close/>
              </a:path>
              <a:path w="1353185" h="1021715">
                <a:moveTo>
                  <a:pt x="204153" y="686079"/>
                </a:moveTo>
                <a:lnTo>
                  <a:pt x="157033" y="701319"/>
                </a:lnTo>
                <a:lnTo>
                  <a:pt x="123571" y="813079"/>
                </a:lnTo>
                <a:lnTo>
                  <a:pt x="133146" y="810539"/>
                </a:lnTo>
                <a:lnTo>
                  <a:pt x="263490" y="810539"/>
                </a:lnTo>
                <a:lnTo>
                  <a:pt x="274332" y="754659"/>
                </a:lnTo>
                <a:lnTo>
                  <a:pt x="275077" y="745769"/>
                </a:lnTo>
                <a:lnTo>
                  <a:pt x="275183" y="744499"/>
                </a:lnTo>
                <a:lnTo>
                  <a:pt x="273415" y="733069"/>
                </a:lnTo>
                <a:lnTo>
                  <a:pt x="242616" y="697509"/>
                </a:lnTo>
                <a:lnTo>
                  <a:pt x="217677" y="688619"/>
                </a:lnTo>
                <a:lnTo>
                  <a:pt x="204153" y="686079"/>
                </a:lnTo>
                <a:close/>
              </a:path>
              <a:path w="1353185" h="1021715">
                <a:moveTo>
                  <a:pt x="626122" y="790219"/>
                </a:moveTo>
                <a:lnTo>
                  <a:pt x="544207" y="790219"/>
                </a:lnTo>
                <a:lnTo>
                  <a:pt x="542124" y="792759"/>
                </a:lnTo>
                <a:lnTo>
                  <a:pt x="542124" y="797839"/>
                </a:lnTo>
                <a:lnTo>
                  <a:pt x="544207" y="800379"/>
                </a:lnTo>
                <a:lnTo>
                  <a:pt x="624827" y="800379"/>
                </a:lnTo>
                <a:lnTo>
                  <a:pt x="626021" y="799109"/>
                </a:lnTo>
                <a:lnTo>
                  <a:pt x="627710" y="797839"/>
                </a:lnTo>
                <a:lnTo>
                  <a:pt x="628205" y="796569"/>
                </a:lnTo>
                <a:lnTo>
                  <a:pt x="628205" y="792759"/>
                </a:lnTo>
                <a:lnTo>
                  <a:pt x="626122" y="790219"/>
                </a:lnTo>
                <a:close/>
              </a:path>
              <a:path w="1353185" h="1021715">
                <a:moveTo>
                  <a:pt x="737882" y="790219"/>
                </a:moveTo>
                <a:lnTo>
                  <a:pt x="655929" y="790219"/>
                </a:lnTo>
                <a:lnTo>
                  <a:pt x="653846" y="792759"/>
                </a:lnTo>
                <a:lnTo>
                  <a:pt x="653846" y="797839"/>
                </a:lnTo>
                <a:lnTo>
                  <a:pt x="655929" y="800379"/>
                </a:lnTo>
                <a:lnTo>
                  <a:pt x="736600" y="800379"/>
                </a:lnTo>
                <a:lnTo>
                  <a:pt x="737743" y="799109"/>
                </a:lnTo>
                <a:lnTo>
                  <a:pt x="739432" y="797839"/>
                </a:lnTo>
                <a:lnTo>
                  <a:pt x="739965" y="796569"/>
                </a:lnTo>
                <a:lnTo>
                  <a:pt x="739965" y="792759"/>
                </a:lnTo>
                <a:lnTo>
                  <a:pt x="737882" y="790219"/>
                </a:lnTo>
                <a:close/>
              </a:path>
              <a:path w="1353185" h="1021715">
                <a:moveTo>
                  <a:pt x="849604" y="790219"/>
                </a:moveTo>
                <a:lnTo>
                  <a:pt x="767702" y="790219"/>
                </a:lnTo>
                <a:lnTo>
                  <a:pt x="765619" y="792759"/>
                </a:lnTo>
                <a:lnTo>
                  <a:pt x="765619" y="797839"/>
                </a:lnTo>
                <a:lnTo>
                  <a:pt x="767702" y="800379"/>
                </a:lnTo>
                <a:lnTo>
                  <a:pt x="848321" y="800379"/>
                </a:lnTo>
                <a:lnTo>
                  <a:pt x="849503" y="799109"/>
                </a:lnTo>
                <a:lnTo>
                  <a:pt x="851192" y="797839"/>
                </a:lnTo>
                <a:lnTo>
                  <a:pt x="851738" y="796569"/>
                </a:lnTo>
                <a:lnTo>
                  <a:pt x="851738" y="792759"/>
                </a:lnTo>
                <a:lnTo>
                  <a:pt x="849604" y="790219"/>
                </a:lnTo>
                <a:close/>
              </a:path>
              <a:path w="1353185" h="1021715">
                <a:moveTo>
                  <a:pt x="616445" y="754659"/>
                </a:moveTo>
                <a:lnTo>
                  <a:pt x="553885" y="754659"/>
                </a:lnTo>
                <a:lnTo>
                  <a:pt x="553389" y="755929"/>
                </a:lnTo>
                <a:lnTo>
                  <a:pt x="553389" y="790219"/>
                </a:lnTo>
                <a:lnTo>
                  <a:pt x="616940" y="790219"/>
                </a:lnTo>
                <a:lnTo>
                  <a:pt x="616940" y="755929"/>
                </a:lnTo>
                <a:lnTo>
                  <a:pt x="616445" y="754659"/>
                </a:lnTo>
                <a:close/>
              </a:path>
              <a:path w="1353185" h="1021715">
                <a:moveTo>
                  <a:pt x="726478" y="753389"/>
                </a:moveTo>
                <a:lnTo>
                  <a:pt x="667397" y="753389"/>
                </a:lnTo>
                <a:lnTo>
                  <a:pt x="666495" y="754659"/>
                </a:lnTo>
                <a:lnTo>
                  <a:pt x="665607" y="754659"/>
                </a:lnTo>
                <a:lnTo>
                  <a:pt x="665111" y="755929"/>
                </a:lnTo>
                <a:lnTo>
                  <a:pt x="665111" y="790219"/>
                </a:lnTo>
                <a:lnTo>
                  <a:pt x="728713" y="790219"/>
                </a:lnTo>
                <a:lnTo>
                  <a:pt x="728713" y="755929"/>
                </a:lnTo>
                <a:lnTo>
                  <a:pt x="728218" y="754659"/>
                </a:lnTo>
                <a:lnTo>
                  <a:pt x="726478" y="753389"/>
                </a:lnTo>
                <a:close/>
              </a:path>
              <a:path w="1353185" h="1021715">
                <a:moveTo>
                  <a:pt x="839978" y="754659"/>
                </a:moveTo>
                <a:lnTo>
                  <a:pt x="777379" y="754659"/>
                </a:lnTo>
                <a:lnTo>
                  <a:pt x="776884" y="755929"/>
                </a:lnTo>
                <a:lnTo>
                  <a:pt x="776884" y="790219"/>
                </a:lnTo>
                <a:lnTo>
                  <a:pt x="840435" y="790219"/>
                </a:lnTo>
                <a:lnTo>
                  <a:pt x="840435" y="755929"/>
                </a:lnTo>
                <a:lnTo>
                  <a:pt x="839978" y="754659"/>
                </a:lnTo>
                <a:close/>
              </a:path>
              <a:path w="1353185" h="1021715">
                <a:moveTo>
                  <a:pt x="614705" y="753389"/>
                </a:moveTo>
                <a:lnTo>
                  <a:pt x="555625" y="753389"/>
                </a:lnTo>
                <a:lnTo>
                  <a:pt x="554735" y="754659"/>
                </a:lnTo>
                <a:lnTo>
                  <a:pt x="615607" y="754659"/>
                </a:lnTo>
                <a:lnTo>
                  <a:pt x="614705" y="753389"/>
                </a:lnTo>
                <a:close/>
              </a:path>
              <a:path w="1353185" h="1021715">
                <a:moveTo>
                  <a:pt x="838200" y="753389"/>
                </a:moveTo>
                <a:lnTo>
                  <a:pt x="779106" y="753389"/>
                </a:lnTo>
                <a:lnTo>
                  <a:pt x="778217" y="754659"/>
                </a:lnTo>
                <a:lnTo>
                  <a:pt x="839088" y="754659"/>
                </a:lnTo>
                <a:lnTo>
                  <a:pt x="838200" y="753389"/>
                </a:lnTo>
                <a:close/>
              </a:path>
              <a:path w="1353185" h="1021715">
                <a:moveTo>
                  <a:pt x="639813" y="580669"/>
                </a:moveTo>
                <a:lnTo>
                  <a:pt x="622370" y="594639"/>
                </a:lnTo>
                <a:lnTo>
                  <a:pt x="577481" y="627659"/>
                </a:lnTo>
                <a:lnTo>
                  <a:pt x="516305" y="659409"/>
                </a:lnTo>
                <a:lnTo>
                  <a:pt x="449999" y="674649"/>
                </a:lnTo>
                <a:lnTo>
                  <a:pt x="810459" y="674649"/>
                </a:lnTo>
                <a:lnTo>
                  <a:pt x="781221" y="647979"/>
                </a:lnTo>
                <a:lnTo>
                  <a:pt x="739164" y="620039"/>
                </a:lnTo>
                <a:lnTo>
                  <a:pt x="691833" y="597179"/>
                </a:lnTo>
                <a:lnTo>
                  <a:pt x="639813" y="580669"/>
                </a:lnTo>
                <a:close/>
              </a:path>
              <a:path w="1353185" h="1021715">
                <a:moveTo>
                  <a:pt x="251851" y="578970"/>
                </a:moveTo>
                <a:lnTo>
                  <a:pt x="259410" y="585749"/>
                </a:lnTo>
                <a:lnTo>
                  <a:pt x="265822" y="590829"/>
                </a:lnTo>
                <a:lnTo>
                  <a:pt x="274332" y="597179"/>
                </a:lnTo>
                <a:lnTo>
                  <a:pt x="251851" y="578970"/>
                </a:lnTo>
                <a:close/>
              </a:path>
              <a:path w="1353185" h="1021715">
                <a:moveTo>
                  <a:pt x="1281404" y="940003"/>
                </a:moveTo>
                <a:lnTo>
                  <a:pt x="1001661" y="940003"/>
                </a:lnTo>
                <a:lnTo>
                  <a:pt x="999680" y="940155"/>
                </a:lnTo>
                <a:lnTo>
                  <a:pt x="970111" y="948127"/>
                </a:lnTo>
                <a:lnTo>
                  <a:pt x="946183" y="965836"/>
                </a:lnTo>
                <a:lnTo>
                  <a:pt x="930162" y="991006"/>
                </a:lnTo>
                <a:lnTo>
                  <a:pt x="924318" y="1021359"/>
                </a:lnTo>
                <a:lnTo>
                  <a:pt x="1262062" y="1021359"/>
                </a:lnTo>
                <a:lnTo>
                  <a:pt x="1269606" y="1019844"/>
                </a:lnTo>
                <a:lnTo>
                  <a:pt x="1275753" y="1015707"/>
                </a:lnTo>
                <a:lnTo>
                  <a:pt x="1279889" y="1009561"/>
                </a:lnTo>
                <a:lnTo>
                  <a:pt x="1281404" y="1002017"/>
                </a:lnTo>
                <a:lnTo>
                  <a:pt x="1281404" y="940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/>
          </a:p>
        </p:txBody>
      </p: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D688F7D8-2F28-4DB0-8996-FADA939F512C}"/>
              </a:ext>
            </a:extLst>
          </p:cNvPr>
          <p:cNvSpPr/>
          <p:nvPr/>
        </p:nvSpPr>
        <p:spPr>
          <a:xfrm>
            <a:off x="3234281" y="7861989"/>
            <a:ext cx="1740782" cy="46399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66" name="Image 65">
            <a:extLst>
              <a:ext uri="{FF2B5EF4-FFF2-40B4-BE49-F238E27FC236}">
                <a16:creationId xmlns:a16="http://schemas.microsoft.com/office/drawing/2014/main" id="{B277AB17-EDA4-45DC-8074-98AC4F913C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250" y="377989"/>
            <a:ext cx="4825397" cy="1015873"/>
          </a:xfrm>
          <a:prstGeom prst="rect">
            <a:avLst/>
          </a:prstGeom>
        </p:spPr>
      </p:pic>
      <p:sp>
        <p:nvSpPr>
          <p:cNvPr id="70" name="ZoneTexte 69">
            <a:extLst>
              <a:ext uri="{FF2B5EF4-FFF2-40B4-BE49-F238E27FC236}">
                <a16:creationId xmlns:a16="http://schemas.microsoft.com/office/drawing/2014/main" id="{FB07568F-155E-4B85-A54C-97291355529D}"/>
              </a:ext>
            </a:extLst>
          </p:cNvPr>
          <p:cNvSpPr txBox="1"/>
          <p:nvPr/>
        </p:nvSpPr>
        <p:spPr>
          <a:xfrm>
            <a:off x="3041811" y="2157387"/>
            <a:ext cx="791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L’anesthésie vétérinaire a profité des avancées de la médecine humaine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01C7F78-2A46-4AE5-B20D-8E7FC335FCCD}"/>
              </a:ext>
            </a:extLst>
          </p:cNvPr>
          <p:cNvSpPr txBox="1"/>
          <p:nvPr/>
        </p:nvSpPr>
        <p:spPr>
          <a:xfrm>
            <a:off x="3682725" y="3228439"/>
            <a:ext cx="6527131" cy="64698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CH" sz="3200" dirty="0">
                <a:solidFill>
                  <a:srgbClr val="C00000"/>
                </a:solidFill>
                <a:latin typeface="Arial Rounded MT Bold" panose="020F0704030504030204" pitchFamily="34" charset="0"/>
              </a:rPr>
              <a:t>Mais le risque zéro n’existe pas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6179148F-7930-4DFE-BBAF-FD0B1915DD6D}"/>
              </a:ext>
            </a:extLst>
          </p:cNvPr>
          <p:cNvSpPr txBox="1"/>
          <p:nvPr/>
        </p:nvSpPr>
        <p:spPr>
          <a:xfrm>
            <a:off x="1774149" y="5158224"/>
            <a:ext cx="6933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Le risque dépend principalement du PATIENT anesthésié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14E8850E-D1CD-4B1F-B841-B167130057C6}"/>
              </a:ext>
            </a:extLst>
          </p:cNvPr>
          <p:cNvSpPr/>
          <p:nvPr/>
        </p:nvSpPr>
        <p:spPr>
          <a:xfrm>
            <a:off x="5979834" y="7813322"/>
            <a:ext cx="1495968" cy="47464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19EFCDE5-E1C1-4D1F-9F80-FAE36D63AD98}"/>
              </a:ext>
            </a:extLst>
          </p:cNvPr>
          <p:cNvSpPr txBox="1"/>
          <p:nvPr/>
        </p:nvSpPr>
        <p:spPr>
          <a:xfrm>
            <a:off x="2705753" y="7273698"/>
            <a:ext cx="8839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Un BILAN PRÉ-ANESTHÉSIQUE permet d’</a:t>
            </a:r>
            <a:r>
              <a:rPr lang="fr-CH" sz="3200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anticiper </a:t>
            </a:r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et d’</a:t>
            </a:r>
            <a:r>
              <a:rPr lang="fr-CH" sz="3200" dirty="0">
                <a:solidFill>
                  <a:schemeClr val="accent6"/>
                </a:solidFill>
                <a:latin typeface="Arial Rounded MT Bold" panose="020F0704030504030204" pitchFamily="34" charset="0"/>
              </a:rPr>
              <a:t>adapter </a:t>
            </a:r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les protocoles pour plus de sécurité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B935DE4-AE2D-46D5-92A5-3A0B0AAF40C2}"/>
              </a:ext>
            </a:extLst>
          </p:cNvPr>
          <p:cNvSpPr txBox="1"/>
          <p:nvPr/>
        </p:nvSpPr>
        <p:spPr>
          <a:xfrm>
            <a:off x="380495" y="9452035"/>
            <a:ext cx="2089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Exemple: 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85DCAA1-A46F-4578-8A02-2A88E51DB2FB}"/>
              </a:ext>
            </a:extLst>
          </p:cNvPr>
          <p:cNvSpPr txBox="1"/>
          <p:nvPr/>
        </p:nvSpPr>
        <p:spPr>
          <a:xfrm>
            <a:off x="364308" y="9912161"/>
            <a:ext cx="200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LEEZY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11D6AFBA-513B-46F6-91D0-4BB2A7B6CF54}"/>
              </a:ext>
            </a:extLst>
          </p:cNvPr>
          <p:cNvSpPr txBox="1"/>
          <p:nvPr/>
        </p:nvSpPr>
        <p:spPr>
          <a:xfrm>
            <a:off x="364308" y="10299750"/>
            <a:ext cx="3108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solidFill>
                  <a:schemeClr val="bg1"/>
                </a:solidFill>
                <a:latin typeface="Arial Rounded MT Bold" panose="020F0704030504030204" pitchFamily="34" charset="0"/>
              </a:rPr>
              <a:t>Chatte de 7 ans</a:t>
            </a:r>
          </a:p>
        </p:txBody>
      </p:sp>
      <p:sp>
        <p:nvSpPr>
          <p:cNvPr id="79" name="Graphic 126">
            <a:extLst>
              <a:ext uri="{FF2B5EF4-FFF2-40B4-BE49-F238E27FC236}">
                <a16:creationId xmlns:a16="http://schemas.microsoft.com/office/drawing/2014/main" id="{8F308FD0-7B22-4500-9E95-D032612CEC10}"/>
              </a:ext>
            </a:extLst>
          </p:cNvPr>
          <p:cNvSpPr>
            <a:spLocks/>
          </p:cNvSpPr>
          <p:nvPr/>
        </p:nvSpPr>
        <p:spPr>
          <a:xfrm>
            <a:off x="2416136" y="9452035"/>
            <a:ext cx="1279140" cy="1048702"/>
          </a:xfrm>
          <a:custGeom>
            <a:avLst/>
            <a:gdLst/>
            <a:ahLst/>
            <a:cxnLst/>
            <a:rect l="l" t="t" r="r" b="b"/>
            <a:pathLst>
              <a:path w="773430" h="622300">
                <a:moveTo>
                  <a:pt x="610314" y="501853"/>
                </a:moveTo>
                <a:lnTo>
                  <a:pt x="108839" y="501853"/>
                </a:lnTo>
                <a:lnTo>
                  <a:pt x="112915" y="508495"/>
                </a:lnTo>
                <a:lnTo>
                  <a:pt x="116179" y="511822"/>
                </a:lnTo>
                <a:lnTo>
                  <a:pt x="14287" y="570852"/>
                </a:lnTo>
                <a:lnTo>
                  <a:pt x="43700" y="621703"/>
                </a:lnTo>
                <a:lnTo>
                  <a:pt x="164452" y="564413"/>
                </a:lnTo>
                <a:lnTo>
                  <a:pt x="540005" y="564413"/>
                </a:lnTo>
                <a:lnTo>
                  <a:pt x="583722" y="532403"/>
                </a:lnTo>
                <a:lnTo>
                  <a:pt x="610314" y="501853"/>
                </a:lnTo>
                <a:close/>
              </a:path>
              <a:path w="773430" h="622300">
                <a:moveTo>
                  <a:pt x="540005" y="564413"/>
                </a:moveTo>
                <a:lnTo>
                  <a:pt x="164452" y="564413"/>
                </a:lnTo>
                <a:lnTo>
                  <a:pt x="181674" y="576691"/>
                </a:lnTo>
                <a:lnTo>
                  <a:pt x="230792" y="601508"/>
                </a:lnTo>
                <a:lnTo>
                  <a:pt x="307982" y="620836"/>
                </a:lnTo>
                <a:lnTo>
                  <a:pt x="409422" y="616648"/>
                </a:lnTo>
                <a:lnTo>
                  <a:pt x="424014" y="613765"/>
                </a:lnTo>
                <a:lnTo>
                  <a:pt x="519525" y="579408"/>
                </a:lnTo>
                <a:lnTo>
                  <a:pt x="540005" y="564413"/>
                </a:lnTo>
                <a:close/>
              </a:path>
              <a:path w="773430" h="622300">
                <a:moveTo>
                  <a:pt x="63944" y="105625"/>
                </a:moveTo>
                <a:lnTo>
                  <a:pt x="48806" y="132689"/>
                </a:lnTo>
                <a:lnTo>
                  <a:pt x="50768" y="176869"/>
                </a:lnTo>
                <a:lnTo>
                  <a:pt x="63207" y="228847"/>
                </a:lnTo>
                <a:lnTo>
                  <a:pt x="79504" y="279306"/>
                </a:lnTo>
                <a:lnTo>
                  <a:pt x="93035" y="318927"/>
                </a:lnTo>
                <a:lnTo>
                  <a:pt x="97180" y="338391"/>
                </a:lnTo>
                <a:lnTo>
                  <a:pt x="81258" y="370881"/>
                </a:lnTo>
                <a:lnTo>
                  <a:pt x="79070" y="412183"/>
                </a:lnTo>
                <a:lnTo>
                  <a:pt x="83196" y="447681"/>
                </a:lnTo>
                <a:lnTo>
                  <a:pt x="86220" y="462762"/>
                </a:lnTo>
                <a:lnTo>
                  <a:pt x="0" y="479628"/>
                </a:lnTo>
                <a:lnTo>
                  <a:pt x="8229" y="521550"/>
                </a:lnTo>
                <a:lnTo>
                  <a:pt x="108839" y="501853"/>
                </a:lnTo>
                <a:lnTo>
                  <a:pt x="610314" y="501853"/>
                </a:lnTo>
                <a:lnTo>
                  <a:pt x="619855" y="490893"/>
                </a:lnTo>
                <a:lnTo>
                  <a:pt x="625608" y="481812"/>
                </a:lnTo>
                <a:lnTo>
                  <a:pt x="390677" y="481812"/>
                </a:lnTo>
                <a:lnTo>
                  <a:pt x="354558" y="440486"/>
                </a:lnTo>
                <a:lnTo>
                  <a:pt x="372008" y="437057"/>
                </a:lnTo>
                <a:lnTo>
                  <a:pt x="227864" y="437057"/>
                </a:lnTo>
                <a:lnTo>
                  <a:pt x="212318" y="430506"/>
                </a:lnTo>
                <a:lnTo>
                  <a:pt x="200528" y="418746"/>
                </a:lnTo>
                <a:lnTo>
                  <a:pt x="193929" y="402780"/>
                </a:lnTo>
                <a:lnTo>
                  <a:pt x="194019" y="385538"/>
                </a:lnTo>
                <a:lnTo>
                  <a:pt x="200494" y="370192"/>
                </a:lnTo>
                <a:lnTo>
                  <a:pt x="212256" y="358389"/>
                </a:lnTo>
                <a:lnTo>
                  <a:pt x="227952" y="351882"/>
                </a:lnTo>
                <a:lnTo>
                  <a:pt x="462569" y="351882"/>
                </a:lnTo>
                <a:lnTo>
                  <a:pt x="461911" y="350291"/>
                </a:lnTo>
                <a:lnTo>
                  <a:pt x="462016" y="333055"/>
                </a:lnTo>
                <a:lnTo>
                  <a:pt x="468506" y="317709"/>
                </a:lnTo>
                <a:lnTo>
                  <a:pt x="480267" y="305907"/>
                </a:lnTo>
                <a:lnTo>
                  <a:pt x="496004" y="299377"/>
                </a:lnTo>
                <a:lnTo>
                  <a:pt x="652646" y="299377"/>
                </a:lnTo>
                <a:lnTo>
                  <a:pt x="652076" y="297360"/>
                </a:lnTo>
                <a:lnTo>
                  <a:pt x="633816" y="258260"/>
                </a:lnTo>
                <a:lnTo>
                  <a:pt x="606475" y="233362"/>
                </a:lnTo>
                <a:lnTo>
                  <a:pt x="603019" y="213434"/>
                </a:lnTo>
                <a:lnTo>
                  <a:pt x="602776" y="209156"/>
                </a:lnTo>
                <a:lnTo>
                  <a:pt x="259702" y="209156"/>
                </a:lnTo>
                <a:lnTo>
                  <a:pt x="234905" y="189331"/>
                </a:lnTo>
                <a:lnTo>
                  <a:pt x="177263" y="147661"/>
                </a:lnTo>
                <a:lnTo>
                  <a:pt x="111901" y="110856"/>
                </a:lnTo>
                <a:lnTo>
                  <a:pt x="63944" y="105625"/>
                </a:lnTo>
                <a:close/>
              </a:path>
              <a:path w="773430" h="622300">
                <a:moveTo>
                  <a:pt x="767223" y="473024"/>
                </a:moveTo>
                <a:lnTo>
                  <a:pt x="631177" y="473024"/>
                </a:lnTo>
                <a:lnTo>
                  <a:pt x="765619" y="485724"/>
                </a:lnTo>
                <a:lnTo>
                  <a:pt x="767223" y="473024"/>
                </a:lnTo>
                <a:close/>
              </a:path>
              <a:path w="773430" h="622300">
                <a:moveTo>
                  <a:pt x="772669" y="429920"/>
                </a:moveTo>
                <a:lnTo>
                  <a:pt x="408330" y="429920"/>
                </a:lnTo>
                <a:lnTo>
                  <a:pt x="390677" y="481812"/>
                </a:lnTo>
                <a:lnTo>
                  <a:pt x="625608" y="481812"/>
                </a:lnTo>
                <a:lnTo>
                  <a:pt x="631177" y="473024"/>
                </a:lnTo>
                <a:lnTo>
                  <a:pt x="767223" y="473024"/>
                </a:lnTo>
                <a:lnTo>
                  <a:pt x="772595" y="430506"/>
                </a:lnTo>
                <a:lnTo>
                  <a:pt x="772669" y="429920"/>
                </a:lnTo>
                <a:close/>
              </a:path>
              <a:path w="773430" h="622300">
                <a:moveTo>
                  <a:pt x="462569" y="351882"/>
                </a:moveTo>
                <a:lnTo>
                  <a:pt x="245464" y="351882"/>
                </a:lnTo>
                <a:lnTo>
                  <a:pt x="260823" y="358389"/>
                </a:lnTo>
                <a:lnTo>
                  <a:pt x="272619" y="370192"/>
                </a:lnTo>
                <a:lnTo>
                  <a:pt x="279196" y="386067"/>
                </a:lnTo>
                <a:lnTo>
                  <a:pt x="279120" y="403367"/>
                </a:lnTo>
                <a:lnTo>
                  <a:pt x="272590" y="418746"/>
                </a:lnTo>
                <a:lnTo>
                  <a:pt x="261408" y="429920"/>
                </a:lnTo>
                <a:lnTo>
                  <a:pt x="260774" y="430506"/>
                </a:lnTo>
                <a:lnTo>
                  <a:pt x="244919" y="437057"/>
                </a:lnTo>
                <a:lnTo>
                  <a:pt x="372008" y="437057"/>
                </a:lnTo>
                <a:lnTo>
                  <a:pt x="408330" y="429920"/>
                </a:lnTo>
                <a:lnTo>
                  <a:pt x="772669" y="429920"/>
                </a:lnTo>
                <a:lnTo>
                  <a:pt x="773315" y="424802"/>
                </a:lnTo>
                <a:lnTo>
                  <a:pt x="656183" y="406057"/>
                </a:lnTo>
                <a:lnTo>
                  <a:pt x="657974" y="401942"/>
                </a:lnTo>
                <a:lnTo>
                  <a:pt x="659066" y="394093"/>
                </a:lnTo>
                <a:lnTo>
                  <a:pt x="707715" y="384568"/>
                </a:lnTo>
                <a:lnTo>
                  <a:pt x="495870" y="384568"/>
                </a:lnTo>
                <a:lnTo>
                  <a:pt x="480321" y="378021"/>
                </a:lnTo>
                <a:lnTo>
                  <a:pt x="468518" y="366262"/>
                </a:lnTo>
                <a:lnTo>
                  <a:pt x="462569" y="351882"/>
                </a:lnTo>
                <a:close/>
              </a:path>
              <a:path w="773430" h="622300">
                <a:moveTo>
                  <a:pt x="652646" y="299377"/>
                </a:moveTo>
                <a:lnTo>
                  <a:pt x="513504" y="299377"/>
                </a:lnTo>
                <a:lnTo>
                  <a:pt x="528905" y="305907"/>
                </a:lnTo>
                <a:lnTo>
                  <a:pt x="540677" y="317709"/>
                </a:lnTo>
                <a:lnTo>
                  <a:pt x="547026" y="333055"/>
                </a:lnTo>
                <a:lnTo>
                  <a:pt x="547144" y="350878"/>
                </a:lnTo>
                <a:lnTo>
                  <a:pt x="540615" y="366262"/>
                </a:lnTo>
                <a:lnTo>
                  <a:pt x="532515" y="374357"/>
                </a:lnTo>
                <a:lnTo>
                  <a:pt x="528794" y="378021"/>
                </a:lnTo>
                <a:lnTo>
                  <a:pt x="512914" y="384568"/>
                </a:lnTo>
                <a:lnTo>
                  <a:pt x="707715" y="384568"/>
                </a:lnTo>
                <a:lnTo>
                  <a:pt x="759866" y="374357"/>
                </a:lnTo>
                <a:lnTo>
                  <a:pt x="754947" y="349300"/>
                </a:lnTo>
                <a:lnTo>
                  <a:pt x="665454" y="349300"/>
                </a:lnTo>
                <a:lnTo>
                  <a:pt x="662307" y="333578"/>
                </a:lnTo>
                <a:lnTo>
                  <a:pt x="652646" y="299377"/>
                </a:lnTo>
                <a:close/>
              </a:path>
              <a:path w="773430" h="622300">
                <a:moveTo>
                  <a:pt x="751636" y="332435"/>
                </a:moveTo>
                <a:lnTo>
                  <a:pt x="665454" y="349300"/>
                </a:lnTo>
                <a:lnTo>
                  <a:pt x="754947" y="349300"/>
                </a:lnTo>
                <a:lnTo>
                  <a:pt x="751861" y="333578"/>
                </a:lnTo>
                <a:lnTo>
                  <a:pt x="751758" y="333055"/>
                </a:lnTo>
                <a:lnTo>
                  <a:pt x="751636" y="332435"/>
                </a:lnTo>
                <a:close/>
              </a:path>
              <a:path w="773430" h="622300">
                <a:moveTo>
                  <a:pt x="543915" y="0"/>
                </a:moveTo>
                <a:lnTo>
                  <a:pt x="498772" y="34081"/>
                </a:lnTo>
                <a:lnTo>
                  <a:pt x="455429" y="94191"/>
                </a:lnTo>
                <a:lnTo>
                  <a:pt x="421442" y="151816"/>
                </a:lnTo>
                <a:lnTo>
                  <a:pt x="407695" y="177558"/>
                </a:lnTo>
                <a:lnTo>
                  <a:pt x="381395" y="185326"/>
                </a:lnTo>
                <a:lnTo>
                  <a:pt x="342112" y="195656"/>
                </a:lnTo>
                <a:lnTo>
                  <a:pt x="259702" y="209156"/>
                </a:lnTo>
                <a:lnTo>
                  <a:pt x="602776" y="209156"/>
                </a:lnTo>
                <a:lnTo>
                  <a:pt x="600598" y="170809"/>
                </a:lnTo>
                <a:lnTo>
                  <a:pt x="596619" y="116863"/>
                </a:lnTo>
                <a:lnTo>
                  <a:pt x="588485" y="62971"/>
                </a:lnTo>
                <a:lnTo>
                  <a:pt x="573602" y="20509"/>
                </a:lnTo>
                <a:lnTo>
                  <a:pt x="549423" y="888"/>
                </a:lnTo>
                <a:lnTo>
                  <a:pt x="549587" y="888"/>
                </a:lnTo>
                <a:lnTo>
                  <a:pt x="546354" y="304"/>
                </a:lnTo>
                <a:lnTo>
                  <a:pt x="543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 sz="2400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748F11D0-56AB-40CD-B319-ED01AEA4ACE9}"/>
              </a:ext>
            </a:extLst>
          </p:cNvPr>
          <p:cNvSpPr txBox="1"/>
          <p:nvPr/>
        </p:nvSpPr>
        <p:spPr>
          <a:xfrm>
            <a:off x="364308" y="10759876"/>
            <a:ext cx="467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heavy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Arial Rounded MT Bold" panose="020F0704030504030204" pitchFamily="34" charset="0"/>
              </a:rPr>
              <a:t>MALADIE RÉNALE</a:t>
            </a:r>
            <a:r>
              <a:rPr lang="fr-CH" sz="24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Arial Rounded MT Bold" panose="020F0704030504030204" pitchFamily="34" charset="0"/>
              </a:rPr>
              <a:t> </a:t>
            </a:r>
            <a:r>
              <a:rPr lang="fr-CH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débutante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48FCA140-2308-4825-AD72-9BA67D388BAF}"/>
              </a:ext>
            </a:extLst>
          </p:cNvPr>
          <p:cNvSpPr txBox="1"/>
          <p:nvPr/>
        </p:nvSpPr>
        <p:spPr>
          <a:xfrm>
            <a:off x="364308" y="11228550"/>
            <a:ext cx="415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heavy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Arial Rounded MT Bold" panose="020F0704030504030204" pitchFamily="34" charset="0"/>
              </a:rPr>
              <a:t>AUCUN SIGNE CLINIQUE</a:t>
            </a:r>
            <a:endParaRPr lang="fr-CH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2665D667-9C20-490A-9DC8-E607744D315D}"/>
              </a:ext>
            </a:extLst>
          </p:cNvPr>
          <p:cNvSpPr/>
          <p:nvPr/>
        </p:nvSpPr>
        <p:spPr>
          <a:xfrm>
            <a:off x="7973521" y="10327884"/>
            <a:ext cx="1374261" cy="125839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3" name="Graphic 133">
            <a:extLst>
              <a:ext uri="{FF2B5EF4-FFF2-40B4-BE49-F238E27FC236}">
                <a16:creationId xmlns:a16="http://schemas.microsoft.com/office/drawing/2014/main" id="{AEA0A540-8B84-48C5-B1F6-C94EF39AE60F}"/>
              </a:ext>
            </a:extLst>
          </p:cNvPr>
          <p:cNvSpPr/>
          <p:nvPr/>
        </p:nvSpPr>
        <p:spPr>
          <a:xfrm>
            <a:off x="8218627" y="10496183"/>
            <a:ext cx="884047" cy="842425"/>
          </a:xfrm>
          <a:custGeom>
            <a:avLst/>
            <a:gdLst/>
            <a:ahLst/>
            <a:cxnLst/>
            <a:rect l="l" t="t" r="r" b="b"/>
            <a:pathLst>
              <a:path w="692150" h="692150">
                <a:moveTo>
                  <a:pt x="489051" y="590346"/>
                </a:moveTo>
                <a:lnTo>
                  <a:pt x="487451" y="582447"/>
                </a:lnTo>
                <a:lnTo>
                  <a:pt x="483108" y="575995"/>
                </a:lnTo>
                <a:lnTo>
                  <a:pt x="476669" y="571652"/>
                </a:lnTo>
                <a:lnTo>
                  <a:pt x="468807" y="570064"/>
                </a:lnTo>
                <a:lnTo>
                  <a:pt x="460895" y="571652"/>
                </a:lnTo>
                <a:lnTo>
                  <a:pt x="454444" y="575995"/>
                </a:lnTo>
                <a:lnTo>
                  <a:pt x="450100" y="582447"/>
                </a:lnTo>
                <a:lnTo>
                  <a:pt x="448513" y="590346"/>
                </a:lnTo>
                <a:lnTo>
                  <a:pt x="448513" y="610590"/>
                </a:lnTo>
                <a:lnTo>
                  <a:pt x="445325" y="626364"/>
                </a:lnTo>
                <a:lnTo>
                  <a:pt x="436638" y="639241"/>
                </a:lnTo>
                <a:lnTo>
                  <a:pt x="423748" y="647928"/>
                </a:lnTo>
                <a:lnTo>
                  <a:pt x="407987" y="651116"/>
                </a:lnTo>
                <a:lnTo>
                  <a:pt x="392201" y="647928"/>
                </a:lnTo>
                <a:lnTo>
                  <a:pt x="379323" y="639241"/>
                </a:lnTo>
                <a:lnTo>
                  <a:pt x="370624" y="626364"/>
                </a:lnTo>
                <a:lnTo>
                  <a:pt x="367449" y="610590"/>
                </a:lnTo>
                <a:lnTo>
                  <a:pt x="367449" y="324840"/>
                </a:lnTo>
                <a:lnTo>
                  <a:pt x="399859" y="328383"/>
                </a:lnTo>
                <a:lnTo>
                  <a:pt x="399415" y="328383"/>
                </a:lnTo>
                <a:lnTo>
                  <a:pt x="422948" y="333565"/>
                </a:lnTo>
                <a:lnTo>
                  <a:pt x="439153" y="339178"/>
                </a:lnTo>
                <a:lnTo>
                  <a:pt x="447421" y="343636"/>
                </a:lnTo>
                <a:lnTo>
                  <a:pt x="445592" y="324840"/>
                </a:lnTo>
                <a:lnTo>
                  <a:pt x="440245" y="269976"/>
                </a:lnTo>
                <a:lnTo>
                  <a:pt x="427520" y="206171"/>
                </a:lnTo>
                <a:lnTo>
                  <a:pt x="410540" y="153797"/>
                </a:lnTo>
                <a:lnTo>
                  <a:pt x="390613" y="114439"/>
                </a:lnTo>
                <a:lnTo>
                  <a:pt x="347205" y="81064"/>
                </a:lnTo>
                <a:lnTo>
                  <a:pt x="324751" y="89979"/>
                </a:lnTo>
                <a:lnTo>
                  <a:pt x="281876" y="155702"/>
                </a:lnTo>
                <a:lnTo>
                  <a:pt x="264325" y="208724"/>
                </a:lnTo>
                <a:lnTo>
                  <a:pt x="251294" y="272694"/>
                </a:lnTo>
                <a:lnTo>
                  <a:pt x="244221" y="345719"/>
                </a:lnTo>
                <a:lnTo>
                  <a:pt x="252514" y="340182"/>
                </a:lnTo>
                <a:lnTo>
                  <a:pt x="268668" y="333959"/>
                </a:lnTo>
                <a:lnTo>
                  <a:pt x="292608" y="328383"/>
                </a:lnTo>
                <a:lnTo>
                  <a:pt x="324243" y="324840"/>
                </a:lnTo>
                <a:lnTo>
                  <a:pt x="324243" y="610590"/>
                </a:lnTo>
                <a:lnTo>
                  <a:pt x="331038" y="642112"/>
                </a:lnTo>
                <a:lnTo>
                  <a:pt x="349351" y="667880"/>
                </a:lnTo>
                <a:lnTo>
                  <a:pt x="376034" y="685266"/>
                </a:lnTo>
                <a:lnTo>
                  <a:pt x="407987" y="691654"/>
                </a:lnTo>
                <a:lnTo>
                  <a:pt x="439496" y="685266"/>
                </a:lnTo>
                <a:lnTo>
                  <a:pt x="465277" y="667880"/>
                </a:lnTo>
                <a:lnTo>
                  <a:pt x="476592" y="651116"/>
                </a:lnTo>
                <a:lnTo>
                  <a:pt x="482663" y="642112"/>
                </a:lnTo>
                <a:lnTo>
                  <a:pt x="489051" y="610590"/>
                </a:lnTo>
                <a:lnTo>
                  <a:pt x="489051" y="590346"/>
                </a:lnTo>
                <a:close/>
              </a:path>
              <a:path w="692150" h="692150">
                <a:moveTo>
                  <a:pt x="691705" y="337540"/>
                </a:moveTo>
                <a:lnTo>
                  <a:pt x="691248" y="336283"/>
                </a:lnTo>
                <a:lnTo>
                  <a:pt x="689419" y="331431"/>
                </a:lnTo>
                <a:lnTo>
                  <a:pt x="686269" y="325729"/>
                </a:lnTo>
                <a:lnTo>
                  <a:pt x="685876" y="324192"/>
                </a:lnTo>
                <a:lnTo>
                  <a:pt x="674966" y="279895"/>
                </a:lnTo>
                <a:lnTo>
                  <a:pt x="657847" y="236804"/>
                </a:lnTo>
                <a:lnTo>
                  <a:pt x="635444" y="197053"/>
                </a:lnTo>
                <a:lnTo>
                  <a:pt x="607961" y="160566"/>
                </a:lnTo>
                <a:lnTo>
                  <a:pt x="576148" y="128257"/>
                </a:lnTo>
                <a:lnTo>
                  <a:pt x="540397" y="100368"/>
                </a:lnTo>
                <a:lnTo>
                  <a:pt x="501167" y="77317"/>
                </a:lnTo>
                <a:lnTo>
                  <a:pt x="458952" y="59550"/>
                </a:lnTo>
                <a:lnTo>
                  <a:pt x="414223" y="47447"/>
                </a:lnTo>
                <a:lnTo>
                  <a:pt x="367449" y="41465"/>
                </a:lnTo>
                <a:lnTo>
                  <a:pt x="367449" y="40601"/>
                </a:lnTo>
                <a:lnTo>
                  <a:pt x="367449" y="20243"/>
                </a:lnTo>
                <a:lnTo>
                  <a:pt x="365848" y="12344"/>
                </a:lnTo>
                <a:lnTo>
                  <a:pt x="361518" y="5918"/>
                </a:lnTo>
                <a:lnTo>
                  <a:pt x="355079" y="1587"/>
                </a:lnTo>
                <a:lnTo>
                  <a:pt x="347205" y="0"/>
                </a:lnTo>
                <a:lnTo>
                  <a:pt x="338886" y="1587"/>
                </a:lnTo>
                <a:lnTo>
                  <a:pt x="331520" y="5918"/>
                </a:lnTo>
                <a:lnTo>
                  <a:pt x="326250" y="12344"/>
                </a:lnTo>
                <a:lnTo>
                  <a:pt x="324243" y="20243"/>
                </a:lnTo>
                <a:lnTo>
                  <a:pt x="324243" y="41465"/>
                </a:lnTo>
                <a:lnTo>
                  <a:pt x="277444" y="47447"/>
                </a:lnTo>
                <a:lnTo>
                  <a:pt x="232702" y="59550"/>
                </a:lnTo>
                <a:lnTo>
                  <a:pt x="190487" y="77317"/>
                </a:lnTo>
                <a:lnTo>
                  <a:pt x="151257" y="100368"/>
                </a:lnTo>
                <a:lnTo>
                  <a:pt x="115506" y="128257"/>
                </a:lnTo>
                <a:lnTo>
                  <a:pt x="83705" y="160566"/>
                </a:lnTo>
                <a:lnTo>
                  <a:pt x="56324" y="196888"/>
                </a:lnTo>
                <a:lnTo>
                  <a:pt x="33832" y="236804"/>
                </a:lnTo>
                <a:lnTo>
                  <a:pt x="16725" y="279895"/>
                </a:lnTo>
                <a:lnTo>
                  <a:pt x="5461" y="325729"/>
                </a:lnTo>
                <a:lnTo>
                  <a:pt x="2286" y="331431"/>
                </a:lnTo>
                <a:lnTo>
                  <a:pt x="0" y="337540"/>
                </a:lnTo>
                <a:lnTo>
                  <a:pt x="0" y="344487"/>
                </a:lnTo>
                <a:lnTo>
                  <a:pt x="6223" y="359918"/>
                </a:lnTo>
                <a:lnTo>
                  <a:pt x="20269" y="365010"/>
                </a:lnTo>
                <a:lnTo>
                  <a:pt x="35090" y="359232"/>
                </a:lnTo>
                <a:lnTo>
                  <a:pt x="43700" y="342049"/>
                </a:lnTo>
                <a:lnTo>
                  <a:pt x="53682" y="336283"/>
                </a:lnTo>
                <a:lnTo>
                  <a:pt x="70078" y="330479"/>
                </a:lnTo>
                <a:lnTo>
                  <a:pt x="92760" y="325983"/>
                </a:lnTo>
                <a:lnTo>
                  <a:pt x="121589" y="324192"/>
                </a:lnTo>
                <a:lnTo>
                  <a:pt x="155206" y="326669"/>
                </a:lnTo>
                <a:lnTo>
                  <a:pt x="180047" y="332460"/>
                </a:lnTo>
                <a:lnTo>
                  <a:pt x="195999" y="339191"/>
                </a:lnTo>
                <a:lnTo>
                  <a:pt x="202653" y="344487"/>
                </a:lnTo>
                <a:lnTo>
                  <a:pt x="202653" y="345973"/>
                </a:lnTo>
                <a:lnTo>
                  <a:pt x="203200" y="347408"/>
                </a:lnTo>
                <a:lnTo>
                  <a:pt x="203492" y="348856"/>
                </a:lnTo>
                <a:lnTo>
                  <a:pt x="205079" y="326669"/>
                </a:lnTo>
                <a:lnTo>
                  <a:pt x="205143" y="325729"/>
                </a:lnTo>
                <a:lnTo>
                  <a:pt x="205257" y="324192"/>
                </a:lnTo>
                <a:lnTo>
                  <a:pt x="214439" y="241985"/>
                </a:lnTo>
                <a:lnTo>
                  <a:pt x="223926" y="197053"/>
                </a:lnTo>
                <a:lnTo>
                  <a:pt x="235661" y="157784"/>
                </a:lnTo>
                <a:lnTo>
                  <a:pt x="264731" y="96189"/>
                </a:lnTo>
                <a:lnTo>
                  <a:pt x="299212" y="57150"/>
                </a:lnTo>
                <a:lnTo>
                  <a:pt x="336689" y="40601"/>
                </a:lnTo>
                <a:lnTo>
                  <a:pt x="355790" y="40754"/>
                </a:lnTo>
                <a:lnTo>
                  <a:pt x="393217" y="57848"/>
                </a:lnTo>
                <a:lnTo>
                  <a:pt x="427583" y="97320"/>
                </a:lnTo>
                <a:lnTo>
                  <a:pt x="456463" y="159092"/>
                </a:lnTo>
                <a:lnTo>
                  <a:pt x="468096" y="198323"/>
                </a:lnTo>
                <a:lnTo>
                  <a:pt x="477443" y="243116"/>
                </a:lnTo>
                <a:lnTo>
                  <a:pt x="484098" y="292582"/>
                </a:lnTo>
                <a:lnTo>
                  <a:pt x="487756" y="344487"/>
                </a:lnTo>
                <a:lnTo>
                  <a:pt x="487832" y="345579"/>
                </a:lnTo>
                <a:lnTo>
                  <a:pt x="487921" y="346913"/>
                </a:lnTo>
                <a:lnTo>
                  <a:pt x="488010" y="348107"/>
                </a:lnTo>
                <a:lnTo>
                  <a:pt x="488099" y="349351"/>
                </a:lnTo>
                <a:lnTo>
                  <a:pt x="488353" y="348107"/>
                </a:lnTo>
                <a:lnTo>
                  <a:pt x="488848" y="346913"/>
                </a:lnTo>
                <a:lnTo>
                  <a:pt x="488848" y="345579"/>
                </a:lnTo>
                <a:lnTo>
                  <a:pt x="495604" y="339661"/>
                </a:lnTo>
                <a:lnTo>
                  <a:pt x="511619" y="332587"/>
                </a:lnTo>
                <a:lnTo>
                  <a:pt x="536549" y="326669"/>
                </a:lnTo>
                <a:lnTo>
                  <a:pt x="570103" y="324192"/>
                </a:lnTo>
                <a:lnTo>
                  <a:pt x="598982" y="325983"/>
                </a:lnTo>
                <a:lnTo>
                  <a:pt x="622007" y="330479"/>
                </a:lnTo>
                <a:lnTo>
                  <a:pt x="621842" y="330479"/>
                </a:lnTo>
                <a:lnTo>
                  <a:pt x="637984" y="336016"/>
                </a:lnTo>
                <a:lnTo>
                  <a:pt x="647890" y="341414"/>
                </a:lnTo>
                <a:lnTo>
                  <a:pt x="656590" y="358978"/>
                </a:lnTo>
                <a:lnTo>
                  <a:pt x="671449" y="364591"/>
                </a:lnTo>
                <a:lnTo>
                  <a:pt x="685469" y="359397"/>
                </a:lnTo>
                <a:lnTo>
                  <a:pt x="691705" y="344487"/>
                </a:lnTo>
                <a:lnTo>
                  <a:pt x="691705" y="337540"/>
                </a:lnTo>
                <a:close/>
              </a:path>
            </a:pathLst>
          </a:custGeom>
          <a:solidFill>
            <a:srgbClr val="71C837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34E27E0D-79CD-4F11-B74E-BFE125D8DA06}"/>
              </a:ext>
            </a:extLst>
          </p:cNvPr>
          <p:cNvSpPr/>
          <p:nvPr/>
        </p:nvSpPr>
        <p:spPr>
          <a:xfrm>
            <a:off x="5627493" y="10327884"/>
            <a:ext cx="1374261" cy="125839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E0B55355-6C14-4A44-B01C-BF3527CEC719}"/>
              </a:ext>
            </a:extLst>
          </p:cNvPr>
          <p:cNvSpPr txBox="1"/>
          <p:nvPr/>
        </p:nvSpPr>
        <p:spPr>
          <a:xfrm>
            <a:off x="5752883" y="10583060"/>
            <a:ext cx="11353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4400" b="1" dirty="0">
                <a:solidFill>
                  <a:srgbClr val="FF0000"/>
                </a:solidFill>
              </a:rPr>
              <a:t>x20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CD4FA273-18FA-4990-9D52-0C8E86534AD3}"/>
              </a:ext>
            </a:extLst>
          </p:cNvPr>
          <p:cNvSpPr txBox="1"/>
          <p:nvPr/>
        </p:nvSpPr>
        <p:spPr>
          <a:xfrm>
            <a:off x="5203615" y="9090242"/>
            <a:ext cx="2222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Ne pas savoir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5C7B4925-7282-4B7E-8E72-7B87E5E0B8FE}"/>
              </a:ext>
            </a:extLst>
          </p:cNvPr>
          <p:cNvSpPr txBox="1"/>
          <p:nvPr/>
        </p:nvSpPr>
        <p:spPr>
          <a:xfrm>
            <a:off x="8013349" y="9079420"/>
            <a:ext cx="1452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savoir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E2A2765F-6846-4026-95A8-FD47C4BE3C7F}"/>
              </a:ext>
            </a:extLst>
          </p:cNvPr>
          <p:cNvSpPr txBox="1"/>
          <p:nvPr/>
        </p:nvSpPr>
        <p:spPr>
          <a:xfrm>
            <a:off x="5326961" y="9496887"/>
            <a:ext cx="1975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Augmente le risque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15CFA3C-C864-4091-950F-6981FE113E9D}"/>
              </a:ext>
            </a:extLst>
          </p:cNvPr>
          <p:cNvSpPr txBox="1"/>
          <p:nvPr/>
        </p:nvSpPr>
        <p:spPr>
          <a:xfrm>
            <a:off x="7919698" y="9496887"/>
            <a:ext cx="1639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Diminue le risque</a:t>
            </a:r>
          </a:p>
        </p:txBody>
      </p:sp>
      <p:sp>
        <p:nvSpPr>
          <p:cNvPr id="116" name="Graphic 58">
            <a:extLst>
              <a:ext uri="{FF2B5EF4-FFF2-40B4-BE49-F238E27FC236}">
                <a16:creationId xmlns:a16="http://schemas.microsoft.com/office/drawing/2014/main" id="{0DCC90A3-096D-458E-A8B7-3A8D4CEA985D}"/>
              </a:ext>
            </a:extLst>
          </p:cNvPr>
          <p:cNvSpPr/>
          <p:nvPr/>
        </p:nvSpPr>
        <p:spPr>
          <a:xfrm>
            <a:off x="0" y="11834634"/>
            <a:ext cx="12192000" cy="2724150"/>
          </a:xfrm>
          <a:custGeom>
            <a:avLst/>
            <a:gdLst/>
            <a:ahLst/>
            <a:cxnLst/>
            <a:rect l="l" t="t" r="r" b="b"/>
            <a:pathLst>
              <a:path w="7560309" h="1677035">
                <a:moveTo>
                  <a:pt x="7559999" y="1452258"/>
                </a:moveTo>
                <a:lnTo>
                  <a:pt x="0" y="1676541"/>
                </a:lnTo>
                <a:lnTo>
                  <a:pt x="0" y="224282"/>
                </a:lnTo>
                <a:lnTo>
                  <a:pt x="7559999" y="0"/>
                </a:lnTo>
                <a:lnTo>
                  <a:pt x="7559999" y="1452258"/>
                </a:lnTo>
                <a:close/>
              </a:path>
            </a:pathLst>
          </a:custGeom>
          <a:solidFill>
            <a:srgbClr val="C00000"/>
          </a:solidFill>
          <a:ln w="76200">
            <a:solidFill>
              <a:schemeClr val="bg1"/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fr-CH">
              <a:solidFill>
                <a:schemeClr val="bg1"/>
              </a:solidFill>
            </a:endParaRP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BD3ABB43-0AB3-43E0-B3C7-65AAD57AF4CB}"/>
              </a:ext>
            </a:extLst>
          </p:cNvPr>
          <p:cNvSpPr txBox="1"/>
          <p:nvPr/>
        </p:nvSpPr>
        <p:spPr>
          <a:xfrm>
            <a:off x="904016" y="12380529"/>
            <a:ext cx="55825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Un bilan pré-anesthésique peut lui </a:t>
            </a:r>
          </a:p>
          <a:p>
            <a:pPr algn="ctr"/>
            <a:r>
              <a:rPr lang="fr-CH" sz="4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SAUVER LA VIE!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D2FCF4FD-99FC-41D9-8FAB-4B1A274E2058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544346" y="12164038"/>
            <a:ext cx="1010959" cy="1344683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19578E79-5492-4DBD-A3A1-76E3F4F80654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35516" y="12224562"/>
            <a:ext cx="828618" cy="892452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E1C8284C-F31E-4CA9-BF0D-01A351245B5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941" y="12882542"/>
            <a:ext cx="720877" cy="4992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8" name="ZoneTexte 117">
            <a:extLst>
              <a:ext uri="{FF2B5EF4-FFF2-40B4-BE49-F238E27FC236}">
                <a16:creationId xmlns:a16="http://schemas.microsoft.com/office/drawing/2014/main" id="{8607BE5D-2A21-4ACD-BAC2-A3812DB43CDE}"/>
              </a:ext>
            </a:extLst>
          </p:cNvPr>
          <p:cNvSpPr txBox="1"/>
          <p:nvPr/>
        </p:nvSpPr>
        <p:spPr>
          <a:xfrm>
            <a:off x="425348" y="14734034"/>
            <a:ext cx="11420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- Nous sommes CONSCIENCIEUX – Vous êtes RESPONSABLES -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ED4599B8-9EDD-4CB6-AC3F-A33DA3500821}"/>
              </a:ext>
            </a:extLst>
          </p:cNvPr>
          <p:cNvSpPr txBox="1"/>
          <p:nvPr/>
        </p:nvSpPr>
        <p:spPr>
          <a:xfrm>
            <a:off x="1076303" y="15111480"/>
            <a:ext cx="10118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- Agissons ensemble pour limiter le risque anesthésique -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57B1FAB1-1C7D-4BCA-BCCE-CABF40BF89F5}"/>
              </a:ext>
            </a:extLst>
          </p:cNvPr>
          <p:cNvSpPr txBox="1"/>
          <p:nvPr/>
        </p:nvSpPr>
        <p:spPr>
          <a:xfrm>
            <a:off x="250572" y="215147"/>
            <a:ext cx="443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Fiche d’information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67C3D6DA-A773-4386-924F-B7A9E997ECF6}"/>
              </a:ext>
            </a:extLst>
          </p:cNvPr>
          <p:cNvSpPr txBox="1"/>
          <p:nvPr/>
        </p:nvSpPr>
        <p:spPr>
          <a:xfrm>
            <a:off x="313212" y="906485"/>
            <a:ext cx="2982029" cy="64698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ANESTHESIE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94FDD501-69CB-42AE-8DA1-7A414E8934BA}"/>
              </a:ext>
            </a:extLst>
          </p:cNvPr>
          <p:cNvSpPr txBox="1"/>
          <p:nvPr/>
        </p:nvSpPr>
        <p:spPr>
          <a:xfrm>
            <a:off x="8552783" y="13427389"/>
            <a:ext cx="208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>
                <a:solidFill>
                  <a:schemeClr val="bg1"/>
                </a:solidFill>
              </a:rPr>
              <a:t>+ d’infos en vidéo!</a:t>
            </a:r>
          </a:p>
        </p:txBody>
      </p:sp>
      <p:sp>
        <p:nvSpPr>
          <p:cNvPr id="123" name="Flèche : virage 122">
            <a:extLst>
              <a:ext uri="{FF2B5EF4-FFF2-40B4-BE49-F238E27FC236}">
                <a16:creationId xmlns:a16="http://schemas.microsoft.com/office/drawing/2014/main" id="{0B77709D-2A11-41A9-BA7C-B87CFFA22004}"/>
              </a:ext>
            </a:extLst>
          </p:cNvPr>
          <p:cNvSpPr/>
          <p:nvPr/>
        </p:nvSpPr>
        <p:spPr>
          <a:xfrm>
            <a:off x="9465729" y="12224562"/>
            <a:ext cx="593624" cy="499274"/>
          </a:xfrm>
          <a:prstGeom prst="bentArrow">
            <a:avLst>
              <a:gd name="adj1" fmla="val 25000"/>
              <a:gd name="adj2" fmla="val 29827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8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976C16D7-9410-422E-84FC-51825D63D92C}"/>
              </a:ext>
            </a:extLst>
          </p:cNvPr>
          <p:cNvSpPr txBox="1"/>
          <p:nvPr/>
        </p:nvSpPr>
        <p:spPr>
          <a:xfrm>
            <a:off x="4465052" y="109045"/>
            <a:ext cx="337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latin typeface="Arial Rounded MT Bold"/>
              </a:rPr>
              <a:t>Contrat de soins à remplir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5276C57-5964-4506-8FA0-C93B9BABADE9}"/>
              </a:ext>
            </a:extLst>
          </p:cNvPr>
          <p:cNvSpPr txBox="1"/>
          <p:nvPr/>
        </p:nvSpPr>
        <p:spPr>
          <a:xfrm>
            <a:off x="5085737" y="611834"/>
            <a:ext cx="2129625" cy="510778"/>
          </a:xfrm>
          <a:prstGeom prst="round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H" sz="2400" dirty="0">
                <a:solidFill>
                  <a:schemeClr val="bg1"/>
                </a:solidFill>
                <a:latin typeface="Arial Rounded MT Bold"/>
              </a:rPr>
              <a:t>ADMISSION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3B53FD7B-A7DC-4001-9087-E963B20F1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4435" y1="75652" x2="54435" y2="75652"/>
                        <a14:foregroundMark x1="46371" y1="64783" x2="46371" y2="64783"/>
                        <a14:foregroundMark x1="65121" y1="26947" x2="77419" y2="34348"/>
                        <a14:foregroundMark x1="77419" y1="34348" x2="78718" y2="35748"/>
                        <a14:foregroundMark x1="67339" y1="46087" x2="70161" y2="70870"/>
                        <a14:foregroundMark x1="61694" y1="71739" x2="37903" y2="78696"/>
                        <a14:foregroundMark x1="60081" y1="47391" x2="60081" y2="47391"/>
                        <a14:foregroundMark x1="59274" y1="41304" x2="59274" y2="41304"/>
                        <a14:foregroundMark x1="58065" y1="33478" x2="70161" y2="46087"/>
                        <a14:backgroundMark x1="53629" y1="21304" x2="53629" y2="21304"/>
                        <a14:backgroundMark x1="58065" y1="21304" x2="58065" y2="21304"/>
                        <a14:backgroundMark x1="59274" y1="26522" x2="59274" y2="26522"/>
                        <a14:backgroundMark x1="57258" y1="22609" x2="57258" y2="22609"/>
                        <a14:backgroundMark x1="57258" y1="52174" x2="57258" y2="52174"/>
                        <a14:backgroundMark x1="51613" y1="56087" x2="51613" y2="56087"/>
                        <a14:backgroundMark x1="50806" y1="16522" x2="47177" y2="24348"/>
                        <a14:backgroundMark x1="47984" y1="14783" x2="37097" y2="13478"/>
                        <a14:backgroundMark x1="62903" y1="18696" x2="58065" y2="24348"/>
                        <a14:backgroundMark x1="86694" y1="38261" x2="81048" y2="430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28058" y="1227473"/>
            <a:ext cx="1609889" cy="1493043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3DB9823D-F6F8-41F7-9B52-E4B143227B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094" y1="60465" x2="30094" y2="604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90248" y="1280323"/>
            <a:ext cx="2171690" cy="1808314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CB1FB372-271A-46BA-B577-ADEF61C1A5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0063" y="1227474"/>
            <a:ext cx="1493042" cy="1493042"/>
          </a:xfrm>
          <a:prstGeom prst="rect">
            <a:avLst/>
          </a:prstGeom>
        </p:spPr>
      </p:pic>
      <p:sp>
        <p:nvSpPr>
          <p:cNvPr id="86" name="Cercle : creux 85">
            <a:extLst>
              <a:ext uri="{FF2B5EF4-FFF2-40B4-BE49-F238E27FC236}">
                <a16:creationId xmlns:a16="http://schemas.microsoft.com/office/drawing/2014/main" id="{14C9A713-D697-4139-993D-947F728E13B6}"/>
              </a:ext>
            </a:extLst>
          </p:cNvPr>
          <p:cNvSpPr/>
          <p:nvPr/>
        </p:nvSpPr>
        <p:spPr>
          <a:xfrm>
            <a:off x="1321069" y="1973994"/>
            <a:ext cx="235826" cy="248314"/>
          </a:xfrm>
          <a:prstGeom prst="donut">
            <a:avLst>
              <a:gd name="adj" fmla="val 8915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  <a:latin typeface="Arial Rounded MT Bold"/>
            </a:endParaRPr>
          </a:p>
        </p:txBody>
      </p:sp>
      <p:sp>
        <p:nvSpPr>
          <p:cNvPr id="90" name="Cercle : creux 89">
            <a:extLst>
              <a:ext uri="{FF2B5EF4-FFF2-40B4-BE49-F238E27FC236}">
                <a16:creationId xmlns:a16="http://schemas.microsoft.com/office/drawing/2014/main" id="{E6905D79-2AC7-46C8-9963-6959BF3382CE}"/>
              </a:ext>
            </a:extLst>
          </p:cNvPr>
          <p:cNvSpPr/>
          <p:nvPr/>
        </p:nvSpPr>
        <p:spPr>
          <a:xfrm>
            <a:off x="4776715" y="1976759"/>
            <a:ext cx="235826" cy="248314"/>
          </a:xfrm>
          <a:prstGeom prst="donut">
            <a:avLst>
              <a:gd name="adj" fmla="val 8915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  <a:latin typeface="Arial Rounded MT Bold"/>
            </a:endParaRPr>
          </a:p>
        </p:txBody>
      </p:sp>
      <p:sp>
        <p:nvSpPr>
          <p:cNvPr id="91" name="Cercle : creux 90">
            <a:extLst>
              <a:ext uri="{FF2B5EF4-FFF2-40B4-BE49-F238E27FC236}">
                <a16:creationId xmlns:a16="http://schemas.microsoft.com/office/drawing/2014/main" id="{280495AC-AD99-4498-ACA0-9580CB3F7314}"/>
              </a:ext>
            </a:extLst>
          </p:cNvPr>
          <p:cNvSpPr/>
          <p:nvPr/>
        </p:nvSpPr>
        <p:spPr>
          <a:xfrm>
            <a:off x="8266101" y="2035231"/>
            <a:ext cx="235826" cy="248314"/>
          </a:xfrm>
          <a:prstGeom prst="donut">
            <a:avLst>
              <a:gd name="adj" fmla="val 8915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  <a:latin typeface="Arial Rounded MT Bold"/>
            </a:endParaRPr>
          </a:p>
        </p:txBody>
      </p:sp>
      <p:pic>
        <p:nvPicPr>
          <p:cNvPr id="106" name="Graphique 105" descr="Empreintes de pattes">
            <a:extLst>
              <a:ext uri="{FF2B5EF4-FFF2-40B4-BE49-F238E27FC236}">
                <a16:creationId xmlns:a16="http://schemas.microsoft.com/office/drawing/2014/main" id="{0B74FF1B-FBEA-4EC4-8395-98045392CFF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74053" y="136363"/>
            <a:ext cx="914400" cy="914400"/>
          </a:xfrm>
          <a:prstGeom prst="rect">
            <a:avLst/>
          </a:prstGeom>
        </p:spPr>
      </p:pic>
      <p:pic>
        <p:nvPicPr>
          <p:cNvPr id="129" name="Graphique 128" descr="Empreintes de pattes">
            <a:extLst>
              <a:ext uri="{FF2B5EF4-FFF2-40B4-BE49-F238E27FC236}">
                <a16:creationId xmlns:a16="http://schemas.microsoft.com/office/drawing/2014/main" id="{4C4085F8-3486-4E40-903D-E5926CA40F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3583667" y="195270"/>
            <a:ext cx="914400" cy="914400"/>
          </a:xfrm>
          <a:prstGeom prst="rect">
            <a:avLst/>
          </a:prstGeom>
        </p:spPr>
      </p:pic>
      <p:grpSp>
        <p:nvGrpSpPr>
          <p:cNvPr id="17" name="Groupe 16"/>
          <p:cNvGrpSpPr/>
          <p:nvPr/>
        </p:nvGrpSpPr>
        <p:grpSpPr>
          <a:xfrm>
            <a:off x="804534" y="2931987"/>
            <a:ext cx="6033412" cy="1621786"/>
            <a:chOff x="804534" y="2931987"/>
            <a:chExt cx="6033412" cy="1621786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66B7B10-6F99-49AD-B118-8409416B8914}"/>
                </a:ext>
              </a:extLst>
            </p:cNvPr>
            <p:cNvGrpSpPr/>
            <p:nvPr/>
          </p:nvGrpSpPr>
          <p:grpSpPr>
            <a:xfrm>
              <a:off x="804534" y="2931987"/>
              <a:ext cx="6033412" cy="1621786"/>
              <a:chOff x="891868" y="3722844"/>
              <a:chExt cx="6033412" cy="1621786"/>
            </a:xfrm>
          </p:grpSpPr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16CF2B62-0365-4612-AF70-67CBAC013AB0}"/>
                  </a:ext>
                </a:extLst>
              </p:cNvPr>
              <p:cNvSpPr txBox="1"/>
              <p:nvPr/>
            </p:nvSpPr>
            <p:spPr>
              <a:xfrm>
                <a:off x="891868" y="3722844"/>
                <a:ext cx="5594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b="1" dirty="0">
                    <a:latin typeface="Arial Rounded MT Bold"/>
                  </a:rPr>
                  <a:t>Nom de l’animal: ________________________</a:t>
                </a: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DBB8FA73-AA30-449B-87E3-DD354AA3F93C}"/>
                  </a:ext>
                </a:extLst>
              </p:cNvPr>
              <p:cNvSpPr txBox="1"/>
              <p:nvPr/>
            </p:nvSpPr>
            <p:spPr>
              <a:xfrm>
                <a:off x="891868" y="4163832"/>
                <a:ext cx="8778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Sexe:</a:t>
                </a: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674EF03-6155-41F1-99E6-DD8BA2F2831B}"/>
                  </a:ext>
                </a:extLst>
              </p:cNvPr>
              <p:cNvSpPr txBox="1"/>
              <p:nvPr/>
            </p:nvSpPr>
            <p:spPr>
              <a:xfrm>
                <a:off x="1769766" y="4163832"/>
                <a:ext cx="450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M</a:t>
                </a: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BB9231B6-8DAC-4EBD-A3C3-DC8020D94E30}"/>
                  </a:ext>
                </a:extLst>
              </p:cNvPr>
              <p:cNvSpPr txBox="1"/>
              <p:nvPr/>
            </p:nvSpPr>
            <p:spPr>
              <a:xfrm>
                <a:off x="2324881" y="4163832"/>
                <a:ext cx="4467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F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6C3AC9EF-F853-4691-8C3E-83F41316274E}"/>
                  </a:ext>
                </a:extLst>
              </p:cNvPr>
              <p:cNvSpPr txBox="1"/>
              <p:nvPr/>
            </p:nvSpPr>
            <p:spPr>
              <a:xfrm>
                <a:off x="2876415" y="4163832"/>
                <a:ext cx="2382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Castré/Stérilisée</a:t>
                </a:r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079DEBE2-CCAD-43EF-9213-07F07CF3683C}"/>
                  </a:ext>
                </a:extLst>
              </p:cNvPr>
              <p:cNvSpPr txBox="1"/>
              <p:nvPr/>
            </p:nvSpPr>
            <p:spPr>
              <a:xfrm>
                <a:off x="891868" y="4563681"/>
                <a:ext cx="21716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Poids: _________</a:t>
                </a: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124D289-E8C0-4C06-9DBE-92A35919508F}"/>
                  </a:ext>
                </a:extLst>
              </p:cNvPr>
              <p:cNvSpPr txBox="1"/>
              <p:nvPr/>
            </p:nvSpPr>
            <p:spPr>
              <a:xfrm>
                <a:off x="2810586" y="4587992"/>
                <a:ext cx="4114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Date de naissance: _______ (___A)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CF807BF-B5A7-46BE-BA03-94EFBEED5878}"/>
                  </a:ext>
                </a:extLst>
              </p:cNvPr>
              <p:cNvSpPr/>
              <p:nvPr/>
            </p:nvSpPr>
            <p:spPr>
              <a:xfrm>
                <a:off x="891868" y="4975298"/>
                <a:ext cx="8996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A jeun: </a:t>
                </a:r>
              </a:p>
            </p:txBody>
          </p:sp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F6D0A0E9-ACF1-42AC-B16F-B9DBE45043C2}"/>
                  </a:ext>
                </a:extLst>
              </p:cNvPr>
              <p:cNvSpPr txBox="1"/>
              <p:nvPr/>
            </p:nvSpPr>
            <p:spPr>
              <a:xfrm>
                <a:off x="1985484" y="4975298"/>
                <a:ext cx="6971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OUI</a:t>
                </a:r>
              </a:p>
            </p:txBody>
          </p: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5989D66B-3E32-427A-AC03-54193CE4CCC3}"/>
                  </a:ext>
                </a:extLst>
              </p:cNvPr>
              <p:cNvSpPr txBox="1"/>
              <p:nvPr/>
            </p:nvSpPr>
            <p:spPr>
              <a:xfrm>
                <a:off x="2758805" y="4975298"/>
                <a:ext cx="805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NON</a:t>
                </a:r>
              </a:p>
            </p:txBody>
          </p:sp>
        </p:grpSp>
        <p:sp>
          <p:nvSpPr>
            <p:cNvPr id="132" name="Cadre 131">
              <a:extLst>
                <a:ext uri="{FF2B5EF4-FFF2-40B4-BE49-F238E27FC236}">
                  <a16:creationId xmlns:a16="http://schemas.microsoft.com/office/drawing/2014/main" id="{A575BDCB-5FC1-4860-964F-58B249F3C657}"/>
                </a:ext>
              </a:extLst>
            </p:cNvPr>
            <p:cNvSpPr/>
            <p:nvPr/>
          </p:nvSpPr>
          <p:spPr>
            <a:xfrm>
              <a:off x="1552804" y="3483222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33" name="Cadre 132">
              <a:extLst>
                <a:ext uri="{FF2B5EF4-FFF2-40B4-BE49-F238E27FC236}">
                  <a16:creationId xmlns:a16="http://schemas.microsoft.com/office/drawing/2014/main" id="{A724D865-43E8-43B4-9B92-DA19A704EAE0}"/>
                </a:ext>
              </a:extLst>
            </p:cNvPr>
            <p:cNvSpPr/>
            <p:nvPr/>
          </p:nvSpPr>
          <p:spPr>
            <a:xfrm>
              <a:off x="2106246" y="3483222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34" name="Cadre 133">
              <a:extLst>
                <a:ext uri="{FF2B5EF4-FFF2-40B4-BE49-F238E27FC236}">
                  <a16:creationId xmlns:a16="http://schemas.microsoft.com/office/drawing/2014/main" id="{6BD3E927-1161-49A2-883D-E437B6DF0411}"/>
                </a:ext>
              </a:extLst>
            </p:cNvPr>
            <p:cNvSpPr/>
            <p:nvPr/>
          </p:nvSpPr>
          <p:spPr>
            <a:xfrm>
              <a:off x="2627303" y="3483222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35" name="Cadre 134">
              <a:extLst>
                <a:ext uri="{FF2B5EF4-FFF2-40B4-BE49-F238E27FC236}">
                  <a16:creationId xmlns:a16="http://schemas.microsoft.com/office/drawing/2014/main" id="{93D91ECD-887E-4D5C-9CBF-44C21FFC5E67}"/>
                </a:ext>
              </a:extLst>
            </p:cNvPr>
            <p:cNvSpPr/>
            <p:nvPr/>
          </p:nvSpPr>
          <p:spPr>
            <a:xfrm>
              <a:off x="1770126" y="4294688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36" name="Cadre 135">
              <a:extLst>
                <a:ext uri="{FF2B5EF4-FFF2-40B4-BE49-F238E27FC236}">
                  <a16:creationId xmlns:a16="http://schemas.microsoft.com/office/drawing/2014/main" id="{17A4E638-3483-49DC-A687-92947BA5413B}"/>
                </a:ext>
              </a:extLst>
            </p:cNvPr>
            <p:cNvSpPr/>
            <p:nvPr/>
          </p:nvSpPr>
          <p:spPr>
            <a:xfrm>
              <a:off x="2532661" y="4294688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57356299-BCB8-4A0E-B1C5-232444B17DD8}"/>
              </a:ext>
            </a:extLst>
          </p:cNvPr>
          <p:cNvGrpSpPr/>
          <p:nvPr/>
        </p:nvGrpSpPr>
        <p:grpSpPr>
          <a:xfrm>
            <a:off x="7055995" y="2697957"/>
            <a:ext cx="4672426" cy="1608709"/>
            <a:chOff x="6987652" y="2942135"/>
            <a:chExt cx="4672426" cy="1608709"/>
          </a:xfrm>
        </p:grpSpPr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2C9AE772-1E7E-46E4-949A-B1A6875C050F}"/>
                </a:ext>
              </a:extLst>
            </p:cNvPr>
            <p:cNvGrpSpPr/>
            <p:nvPr/>
          </p:nvGrpSpPr>
          <p:grpSpPr>
            <a:xfrm>
              <a:off x="6987652" y="2942135"/>
              <a:ext cx="4672426" cy="1608709"/>
              <a:chOff x="7110484" y="3078618"/>
              <a:chExt cx="4672426" cy="1608709"/>
            </a:xfrm>
          </p:grpSpPr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34389CC9-2012-46CE-946E-4B500A35818A}"/>
                  </a:ext>
                </a:extLst>
              </p:cNvPr>
              <p:cNvSpPr txBox="1"/>
              <p:nvPr/>
            </p:nvSpPr>
            <p:spPr>
              <a:xfrm>
                <a:off x="7110484" y="3078618"/>
                <a:ext cx="46724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sz="2400" b="1" u="sng" dirty="0">
                    <a:latin typeface="Arial Rounded MT Bold"/>
                  </a:rPr>
                  <a:t>Motif principal de la dépose</a:t>
                </a:r>
                <a:r>
                  <a:rPr lang="fr-CH" sz="2400" b="1" dirty="0">
                    <a:latin typeface="Arial Rounded MT Bold"/>
                  </a:rPr>
                  <a:t>:</a:t>
                </a:r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D3A67FEE-AA2F-453A-8AF7-2BAB259352F0}"/>
                  </a:ext>
                </a:extLst>
              </p:cNvPr>
              <p:cNvSpPr txBox="1"/>
              <p:nvPr/>
            </p:nvSpPr>
            <p:spPr>
              <a:xfrm>
                <a:off x="7439495" y="3718894"/>
                <a:ext cx="12282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Urgence:</a:t>
                </a:r>
              </a:p>
            </p:txBody>
          </p:sp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202CD280-8111-40C5-A3A8-EC07314E6E86}"/>
                  </a:ext>
                </a:extLst>
              </p:cNvPr>
              <p:cNvSpPr txBox="1"/>
              <p:nvPr/>
            </p:nvSpPr>
            <p:spPr>
              <a:xfrm>
                <a:off x="7441264" y="4317995"/>
                <a:ext cx="22725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Sur rendez-vous:</a:t>
                </a:r>
              </a:p>
            </p:txBody>
          </p:sp>
        </p:grpSp>
        <p:sp>
          <p:nvSpPr>
            <p:cNvPr id="141" name="Cadre 140">
              <a:extLst>
                <a:ext uri="{FF2B5EF4-FFF2-40B4-BE49-F238E27FC236}">
                  <a16:creationId xmlns:a16="http://schemas.microsoft.com/office/drawing/2014/main" id="{815103D7-B30D-45C5-BE77-63CD8C9625B5}"/>
                </a:ext>
              </a:extLst>
            </p:cNvPr>
            <p:cNvSpPr/>
            <p:nvPr/>
          </p:nvSpPr>
          <p:spPr>
            <a:xfrm>
              <a:off x="7154498" y="3677713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42" name="Cadre 141">
              <a:extLst>
                <a:ext uri="{FF2B5EF4-FFF2-40B4-BE49-F238E27FC236}">
                  <a16:creationId xmlns:a16="http://schemas.microsoft.com/office/drawing/2014/main" id="{DAE2CF61-E1C1-4E07-9789-180D90089C94}"/>
                </a:ext>
              </a:extLst>
            </p:cNvPr>
            <p:cNvSpPr/>
            <p:nvPr/>
          </p:nvSpPr>
          <p:spPr>
            <a:xfrm>
              <a:off x="7156268" y="4299637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60969" y="10981013"/>
            <a:ext cx="5334476" cy="506742"/>
            <a:chOff x="567687" y="10981013"/>
            <a:chExt cx="5334476" cy="506742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567687" y="10981013"/>
              <a:ext cx="5237974" cy="50674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b="1">
                <a:latin typeface="Arial Rounded MT Bold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750CAF86-121D-421A-A1BF-B51EFD4C031E}"/>
                </a:ext>
              </a:extLst>
            </p:cNvPr>
            <p:cNvSpPr txBox="1"/>
            <p:nvPr/>
          </p:nvSpPr>
          <p:spPr>
            <a:xfrm>
              <a:off x="675233" y="11049718"/>
              <a:ext cx="16898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b="1" dirty="0">
                  <a:latin typeface="Arial Rounded MT Bold"/>
                </a:rPr>
                <a:t>*Bilan sanguin: 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E60E94B9-614D-4B33-AC9A-23AD58008456}"/>
                </a:ext>
              </a:extLst>
            </p:cNvPr>
            <p:cNvSpPr txBox="1"/>
            <p:nvPr/>
          </p:nvSpPr>
          <p:spPr>
            <a:xfrm>
              <a:off x="2744366" y="11049717"/>
              <a:ext cx="1351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b="1" dirty="0">
                  <a:latin typeface="Arial Rounded MT Bold"/>
                </a:rPr>
                <a:t>Souhaité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C20A6820-0203-42F1-8229-6A2D72F40A48}"/>
                </a:ext>
              </a:extLst>
            </p:cNvPr>
            <p:cNvSpPr txBox="1"/>
            <p:nvPr/>
          </p:nvSpPr>
          <p:spPr>
            <a:xfrm>
              <a:off x="4172108" y="11049718"/>
              <a:ext cx="17300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b="1" dirty="0">
                  <a:latin typeface="Arial Rounded MT Bold"/>
                </a:rPr>
                <a:t>Non souhaité</a:t>
              </a:r>
            </a:p>
          </p:txBody>
        </p:sp>
        <p:sp>
          <p:nvSpPr>
            <p:cNvPr id="167" name="Cadre 166">
              <a:extLst>
                <a:ext uri="{FF2B5EF4-FFF2-40B4-BE49-F238E27FC236}">
                  <a16:creationId xmlns:a16="http://schemas.microsoft.com/office/drawing/2014/main" id="{E2B74685-45E4-4A86-9918-787E868130C2}"/>
                </a:ext>
              </a:extLst>
            </p:cNvPr>
            <p:cNvSpPr/>
            <p:nvPr/>
          </p:nvSpPr>
          <p:spPr>
            <a:xfrm>
              <a:off x="2522581" y="11159965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b="1">
                <a:solidFill>
                  <a:schemeClr val="tx1"/>
                </a:solidFill>
                <a:latin typeface="Arial Rounded MT Bold"/>
              </a:endParaRPr>
            </a:p>
          </p:txBody>
        </p:sp>
        <p:sp>
          <p:nvSpPr>
            <p:cNvPr id="172" name="Cadre 171">
              <a:extLst>
                <a:ext uri="{FF2B5EF4-FFF2-40B4-BE49-F238E27FC236}">
                  <a16:creationId xmlns:a16="http://schemas.microsoft.com/office/drawing/2014/main" id="{8A9631AD-9CB5-4D8A-BCAB-B02AEE5D8232}"/>
                </a:ext>
              </a:extLst>
            </p:cNvPr>
            <p:cNvSpPr/>
            <p:nvPr/>
          </p:nvSpPr>
          <p:spPr>
            <a:xfrm>
              <a:off x="3951959" y="11159965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b="1">
                <a:solidFill>
                  <a:schemeClr val="tx1"/>
                </a:solidFill>
                <a:latin typeface="Arial Rounded MT Bold"/>
              </a:endParaRPr>
            </a:p>
          </p:txBody>
        </p:sp>
      </p:grpSp>
      <p:sp>
        <p:nvSpPr>
          <p:cNvPr id="166" name="ZoneTexte 165">
            <a:extLst>
              <a:ext uri="{FF2B5EF4-FFF2-40B4-BE49-F238E27FC236}">
                <a16:creationId xmlns:a16="http://schemas.microsoft.com/office/drawing/2014/main" id="{6494C8EB-9814-4476-9087-91D975DC2509}"/>
              </a:ext>
            </a:extLst>
          </p:cNvPr>
          <p:cNvSpPr txBox="1"/>
          <p:nvPr/>
        </p:nvSpPr>
        <p:spPr>
          <a:xfrm>
            <a:off x="117034" y="15876064"/>
            <a:ext cx="5993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>
                <a:latin typeface="Arial Rounded MT Bold"/>
              </a:rPr>
              <a:t>*Devis: 182CHF. Biochimie 11 paramètres + hématologie, sauf NAC</a:t>
            </a:r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38A7DF68-E3E6-4D71-A224-CF86C0FB99B1}"/>
              </a:ext>
            </a:extLst>
          </p:cNvPr>
          <p:cNvSpPr txBox="1"/>
          <p:nvPr/>
        </p:nvSpPr>
        <p:spPr>
          <a:xfrm>
            <a:off x="295290" y="11738410"/>
            <a:ext cx="117105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Arial Rounded MT Bold"/>
              </a:rPr>
              <a:t>J’autorise la Clinique Vétérinaire de la </a:t>
            </a:r>
            <a:r>
              <a:rPr lang="fr-FR" dirty="0" err="1">
                <a:latin typeface="Arial Rounded MT Bold"/>
              </a:rPr>
              <a:t>Blécherette</a:t>
            </a:r>
            <a:r>
              <a:rPr lang="fr-FR" dirty="0">
                <a:latin typeface="Arial Rounded MT Bold"/>
              </a:rPr>
              <a:t> à prendre en charge mon animal dans les conditions suivantes :</a:t>
            </a:r>
          </a:p>
          <a:p>
            <a:pPr algn="just"/>
            <a:endParaRPr lang="fr-CH" dirty="0">
              <a:latin typeface="Arial Rounded MT Bold"/>
            </a:endParaRPr>
          </a:p>
          <a:p>
            <a:pPr algn="just"/>
            <a:r>
              <a:rPr lang="fr-FR" dirty="0">
                <a:latin typeface="Arial Rounded MT Bold"/>
              </a:rPr>
              <a:t>- Procéder à l’anesthésie de mon animal en ayant compris et accepté les risques liés à cet acte.</a:t>
            </a:r>
            <a:endParaRPr lang="fr-CH" dirty="0">
              <a:latin typeface="Arial Rounded MT Bold"/>
            </a:endParaRPr>
          </a:p>
          <a:p>
            <a:pPr algn="just"/>
            <a:r>
              <a:rPr lang="fr-FR" dirty="0">
                <a:latin typeface="Arial Rounded MT Bold"/>
              </a:rPr>
              <a:t>- Procéder à la chirurgie de mon animal en ayant compris et accepté que tout geste chirurgical, par nature, comporte des risques.</a:t>
            </a:r>
            <a:endParaRPr lang="fr-CH" dirty="0">
              <a:latin typeface="Arial Rounded MT Bold"/>
            </a:endParaRPr>
          </a:p>
          <a:p>
            <a:pPr algn="just"/>
            <a:r>
              <a:rPr lang="fr-FR" dirty="0">
                <a:latin typeface="Arial Rounded MT Bold"/>
              </a:rPr>
              <a:t>- Je comprends que le montant final dépendra des soins effectivement mis en œuvre et adaptés au cas particulier de mon animal ;</a:t>
            </a:r>
            <a:endParaRPr lang="fr-CH" dirty="0">
              <a:latin typeface="Arial Rounded MT Bold"/>
            </a:endParaRPr>
          </a:p>
          <a:p>
            <a:pPr algn="just"/>
            <a:r>
              <a:rPr lang="fr-FR" dirty="0">
                <a:latin typeface="Arial Rounded MT Bold"/>
              </a:rPr>
              <a:t>- Je m’engage à régler l’intégrité des sommes.</a:t>
            </a:r>
            <a:endParaRPr lang="fr-CH" dirty="0">
              <a:latin typeface="Arial Rounded MT Bold"/>
            </a:endParaRPr>
          </a:p>
        </p:txBody>
      </p:sp>
      <p:sp>
        <p:nvSpPr>
          <p:cNvPr id="193" name="ZoneTexte 192">
            <a:extLst>
              <a:ext uri="{FF2B5EF4-FFF2-40B4-BE49-F238E27FC236}">
                <a16:creationId xmlns:a16="http://schemas.microsoft.com/office/drawing/2014/main" id="{40C6A9EB-0C96-4181-A2DC-608E91DEDC0D}"/>
              </a:ext>
            </a:extLst>
          </p:cNvPr>
          <p:cNvSpPr txBox="1"/>
          <p:nvPr/>
        </p:nvSpPr>
        <p:spPr>
          <a:xfrm>
            <a:off x="531513" y="15246331"/>
            <a:ext cx="6400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>
                <a:latin typeface="Arial Rounded MT Bold"/>
              </a:rPr>
              <a:t>Lieu et date: _________________________________</a:t>
            </a:r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DC8B7B72-3CAD-4C62-9DBD-8558C19011C2}"/>
              </a:ext>
            </a:extLst>
          </p:cNvPr>
          <p:cNvSpPr txBox="1"/>
          <p:nvPr/>
        </p:nvSpPr>
        <p:spPr>
          <a:xfrm>
            <a:off x="531513" y="14496369"/>
            <a:ext cx="6400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>
                <a:latin typeface="Arial Rounded MT Bold"/>
              </a:rPr>
              <a:t>Nom et prénom: _____________________________</a:t>
            </a:r>
          </a:p>
        </p:txBody>
      </p:sp>
      <p:sp>
        <p:nvSpPr>
          <p:cNvPr id="196" name="ZoneTexte 195">
            <a:extLst>
              <a:ext uri="{FF2B5EF4-FFF2-40B4-BE49-F238E27FC236}">
                <a16:creationId xmlns:a16="http://schemas.microsoft.com/office/drawing/2014/main" id="{DCFADA9F-DED6-4E77-BCE4-F23DCD72A8EA}"/>
              </a:ext>
            </a:extLst>
          </p:cNvPr>
          <p:cNvSpPr txBox="1"/>
          <p:nvPr/>
        </p:nvSpPr>
        <p:spPr>
          <a:xfrm>
            <a:off x="531513" y="14883095"/>
            <a:ext cx="6253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 dirty="0">
                <a:latin typeface="Arial Rounded MT Bold"/>
              </a:rPr>
              <a:t>Numéro de téléphone: _______________________ </a:t>
            </a: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883D9634-AF81-43AF-8009-B09E23C630E5}"/>
              </a:ext>
            </a:extLst>
          </p:cNvPr>
          <p:cNvSpPr txBox="1"/>
          <p:nvPr/>
        </p:nvSpPr>
        <p:spPr>
          <a:xfrm>
            <a:off x="7862406" y="14682012"/>
            <a:ext cx="356751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>
                <a:latin typeface="Arial Rounded MT Bold"/>
              </a:rPr>
              <a:t>Signature:</a:t>
            </a:r>
          </a:p>
          <a:p>
            <a:pPr algn="ctr"/>
            <a:endParaRPr lang="fr-CH" dirty="0">
              <a:latin typeface="Arial Rounded MT Bold"/>
            </a:endParaRPr>
          </a:p>
          <a:p>
            <a:pPr algn="ctr"/>
            <a:r>
              <a:rPr lang="fr-CH" dirty="0">
                <a:latin typeface="Arial Rounded MT Bold"/>
              </a:rPr>
              <a:t> _____________________________</a:t>
            </a:r>
          </a:p>
        </p:txBody>
      </p:sp>
      <p:sp>
        <p:nvSpPr>
          <p:cNvPr id="191" name="Cadre 190">
            <a:extLst>
              <a:ext uri="{FF2B5EF4-FFF2-40B4-BE49-F238E27FC236}">
                <a16:creationId xmlns:a16="http://schemas.microsoft.com/office/drawing/2014/main" id="{6C3B4D73-DDE3-424C-BD6E-236254F77F2C}"/>
              </a:ext>
            </a:extLst>
          </p:cNvPr>
          <p:cNvSpPr/>
          <p:nvPr/>
        </p:nvSpPr>
        <p:spPr>
          <a:xfrm>
            <a:off x="584704" y="2720517"/>
            <a:ext cx="6200052" cy="2025720"/>
          </a:xfrm>
          <a:prstGeom prst="frame">
            <a:avLst>
              <a:gd name="adj1" fmla="val 3634"/>
            </a:avLst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  <a:latin typeface="Arial Rounded MT Bold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46851" y="4969602"/>
            <a:ext cx="6488559" cy="3405765"/>
            <a:chOff x="716991" y="4797663"/>
            <a:chExt cx="6505489" cy="3405765"/>
          </a:xfrm>
        </p:grpSpPr>
        <p:sp>
          <p:nvSpPr>
            <p:cNvPr id="199" name="Cadre 198">
              <a:extLst>
                <a:ext uri="{FF2B5EF4-FFF2-40B4-BE49-F238E27FC236}">
                  <a16:creationId xmlns:a16="http://schemas.microsoft.com/office/drawing/2014/main" id="{F54072DB-2AF4-4D21-B992-06B62AC1EF23}"/>
                </a:ext>
              </a:extLst>
            </p:cNvPr>
            <p:cNvSpPr/>
            <p:nvPr/>
          </p:nvSpPr>
          <p:spPr>
            <a:xfrm>
              <a:off x="4936415" y="7166928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716991" y="4797663"/>
              <a:ext cx="6505489" cy="3405765"/>
              <a:chOff x="716991" y="4797663"/>
              <a:chExt cx="6505489" cy="3405765"/>
            </a:xfrm>
          </p:grpSpPr>
          <p:sp>
            <p:nvSpPr>
              <p:cNvPr id="201" name="ZoneTexte 200">
                <a:extLst>
                  <a:ext uri="{FF2B5EF4-FFF2-40B4-BE49-F238E27FC236}">
                    <a16:creationId xmlns:a16="http://schemas.microsoft.com/office/drawing/2014/main" id="{1002870B-4C6D-4B33-B520-DC17F9D53D24}"/>
                  </a:ext>
                </a:extLst>
              </p:cNvPr>
              <p:cNvSpPr txBox="1"/>
              <p:nvPr/>
            </p:nvSpPr>
            <p:spPr>
              <a:xfrm>
                <a:off x="5137810" y="7834096"/>
                <a:ext cx="1480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dirty="0">
                    <a:latin typeface="Arial Rounded MT Bold"/>
                  </a:rPr>
                  <a:t>Anormale</a:t>
                </a:r>
              </a:p>
            </p:txBody>
          </p:sp>
          <p:grpSp>
            <p:nvGrpSpPr>
              <p:cNvPr id="4" name="Groupe 3"/>
              <p:cNvGrpSpPr/>
              <p:nvPr/>
            </p:nvGrpSpPr>
            <p:grpSpPr>
              <a:xfrm>
                <a:off x="716991" y="4797663"/>
                <a:ext cx="6505489" cy="3405765"/>
                <a:chOff x="716991" y="4797663"/>
                <a:chExt cx="6505489" cy="3405765"/>
              </a:xfrm>
            </p:grpSpPr>
            <p:sp>
              <p:nvSpPr>
                <p:cNvPr id="195" name="ZoneTexte 194">
                  <a:extLst>
                    <a:ext uri="{FF2B5EF4-FFF2-40B4-BE49-F238E27FC236}">
                      <a16:creationId xmlns:a16="http://schemas.microsoft.com/office/drawing/2014/main" id="{E196109D-4A59-4024-A744-D6BF0675A92C}"/>
                    </a:ext>
                  </a:extLst>
                </p:cNvPr>
                <p:cNvSpPr txBox="1"/>
                <p:nvPr/>
              </p:nvSpPr>
              <p:spPr>
                <a:xfrm>
                  <a:off x="5137810" y="7056681"/>
                  <a:ext cx="13623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CH" dirty="0">
                      <a:latin typeface="Arial Rounded MT Bold"/>
                    </a:rPr>
                    <a:t>Anormal</a:t>
                  </a:r>
                </a:p>
              </p:txBody>
            </p:sp>
            <p:grpSp>
              <p:nvGrpSpPr>
                <p:cNvPr id="3" name="Groupe 2"/>
                <p:cNvGrpSpPr/>
                <p:nvPr/>
              </p:nvGrpSpPr>
              <p:grpSpPr>
                <a:xfrm>
                  <a:off x="716991" y="4797663"/>
                  <a:ext cx="6505489" cy="3405765"/>
                  <a:chOff x="716991" y="4846038"/>
                  <a:chExt cx="6505489" cy="3405765"/>
                </a:xfrm>
              </p:grpSpPr>
              <p:sp>
                <p:nvSpPr>
                  <p:cNvPr id="192" name="ZoneTexte 191">
                    <a:extLst>
                      <a:ext uri="{FF2B5EF4-FFF2-40B4-BE49-F238E27FC236}">
                        <a16:creationId xmlns:a16="http://schemas.microsoft.com/office/drawing/2014/main" id="{645B72F2-392C-4161-B647-45C30E4C6763}"/>
                      </a:ext>
                    </a:extLst>
                  </p:cNvPr>
                  <p:cNvSpPr txBox="1"/>
                  <p:nvPr/>
                </p:nvSpPr>
                <p:spPr>
                  <a:xfrm>
                    <a:off x="3684592" y="7105056"/>
                    <a:ext cx="102358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CH" dirty="0">
                        <a:latin typeface="Arial Rounded MT Bold"/>
                      </a:rPr>
                      <a:t>Normal</a:t>
                    </a:r>
                  </a:p>
                </p:txBody>
              </p:sp>
              <p:sp>
                <p:nvSpPr>
                  <p:cNvPr id="200" name="ZoneTexte 199">
                    <a:extLst>
                      <a:ext uri="{FF2B5EF4-FFF2-40B4-BE49-F238E27FC236}">
                        <a16:creationId xmlns:a16="http://schemas.microsoft.com/office/drawing/2014/main" id="{68F81A03-E66D-49EA-8949-7CB3318CD9B7}"/>
                      </a:ext>
                    </a:extLst>
                  </p:cNvPr>
                  <p:cNvSpPr txBox="1"/>
                  <p:nvPr/>
                </p:nvSpPr>
                <p:spPr>
                  <a:xfrm>
                    <a:off x="3684592" y="7882471"/>
                    <a:ext cx="127187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CH" dirty="0">
                        <a:latin typeface="Arial Rounded MT Bold"/>
                      </a:rPr>
                      <a:t>Normal</a:t>
                    </a:r>
                  </a:p>
                </p:txBody>
              </p:sp>
              <p:grpSp>
                <p:nvGrpSpPr>
                  <p:cNvPr id="2" name="Groupe 1"/>
                  <p:cNvGrpSpPr/>
                  <p:nvPr/>
                </p:nvGrpSpPr>
                <p:grpSpPr>
                  <a:xfrm>
                    <a:off x="716991" y="4846038"/>
                    <a:ext cx="6505489" cy="3405765"/>
                    <a:chOff x="716991" y="4846038"/>
                    <a:chExt cx="6505489" cy="3405765"/>
                  </a:xfrm>
                </p:grpSpPr>
                <p:grpSp>
                  <p:nvGrpSpPr>
                    <p:cNvPr id="131" name="Groupe 130">
                      <a:extLst>
                        <a:ext uri="{FF2B5EF4-FFF2-40B4-BE49-F238E27FC236}">
                          <a16:creationId xmlns:a16="http://schemas.microsoft.com/office/drawing/2014/main" id="{7549C7A3-149E-4F91-B995-20E471A58B6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6991" y="4846038"/>
                      <a:ext cx="6505489" cy="3405765"/>
                      <a:chOff x="855413" y="5608388"/>
                      <a:chExt cx="6505489" cy="3405765"/>
                    </a:xfrm>
                  </p:grpSpPr>
                  <p:grpSp>
                    <p:nvGrpSpPr>
                      <p:cNvPr id="88" name="Groupe 87">
                        <a:extLst>
                          <a:ext uri="{FF2B5EF4-FFF2-40B4-BE49-F238E27FC236}">
                            <a16:creationId xmlns:a16="http://schemas.microsoft.com/office/drawing/2014/main" id="{D19BE3CB-22C2-406F-A39E-A23D03B5977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55413" y="5608388"/>
                        <a:ext cx="6505489" cy="3405765"/>
                        <a:chOff x="1032836" y="5912310"/>
                        <a:chExt cx="6505489" cy="3405765"/>
                      </a:xfrm>
                    </p:grpSpPr>
                    <p:sp>
                      <p:nvSpPr>
                        <p:cNvPr id="50" name="ZoneTexte 49">
                          <a:extLst>
                            <a:ext uri="{FF2B5EF4-FFF2-40B4-BE49-F238E27FC236}">
                              <a16:creationId xmlns:a16="http://schemas.microsoft.com/office/drawing/2014/main" id="{4C624346-91A3-4582-87DC-93E89D1C4FB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32836" y="5912310"/>
                          <a:ext cx="4418302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sz="2400" b="1" u="sng" dirty="0">
                              <a:latin typeface="Arial Rounded MT Bold"/>
                            </a:rPr>
                            <a:t>Symptômes Généraux:</a:t>
                          </a:r>
                        </a:p>
                      </p:txBody>
                    </p:sp>
                    <p:sp>
                      <p:nvSpPr>
                        <p:cNvPr id="57" name="ZoneTexte 56">
                          <a:extLst>
                            <a:ext uri="{FF2B5EF4-FFF2-40B4-BE49-F238E27FC236}">
                              <a16:creationId xmlns:a16="http://schemas.microsoft.com/office/drawing/2014/main" id="{B1333354-96C6-4F91-BCDE-B9D76157A8D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5" y="6625523"/>
                          <a:ext cx="2254886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État général: </a:t>
                          </a:r>
                        </a:p>
                      </p:txBody>
                    </p:sp>
                    <p:sp>
                      <p:nvSpPr>
                        <p:cNvPr id="58" name="ZoneTexte 57">
                          <a:extLst>
                            <a:ext uri="{FF2B5EF4-FFF2-40B4-BE49-F238E27FC236}">
                              <a16:creationId xmlns:a16="http://schemas.microsoft.com/office/drawing/2014/main" id="{2D1C54E9-EF45-4FCB-8592-285CC2C4F3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5" y="8174335"/>
                          <a:ext cx="210079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Appétit: </a:t>
                          </a:r>
                        </a:p>
                      </p:txBody>
                    </p:sp>
                    <p:sp>
                      <p:nvSpPr>
                        <p:cNvPr id="60" name="ZoneTexte 59">
                          <a:extLst>
                            <a:ext uri="{FF2B5EF4-FFF2-40B4-BE49-F238E27FC236}">
                              <a16:creationId xmlns:a16="http://schemas.microsoft.com/office/drawing/2014/main" id="{A308932F-BD66-49AB-84D7-C74E579BDFC5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5" y="7787132"/>
                          <a:ext cx="2254886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Selles</a:t>
                          </a:r>
                        </a:p>
                      </p:txBody>
                    </p:sp>
                    <p:sp>
                      <p:nvSpPr>
                        <p:cNvPr id="62" name="ZoneTexte 61">
                          <a:extLst>
                            <a:ext uri="{FF2B5EF4-FFF2-40B4-BE49-F238E27FC236}">
                              <a16:creationId xmlns:a16="http://schemas.microsoft.com/office/drawing/2014/main" id="{04D9AF43-6297-4B62-9F07-2A739FFBEF1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4" y="8561538"/>
                          <a:ext cx="2314237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Prise de boisson: </a:t>
                          </a:r>
                        </a:p>
                      </p:txBody>
                    </p:sp>
                    <p:sp>
                      <p:nvSpPr>
                        <p:cNvPr id="63" name="ZoneTexte 62">
                          <a:extLst>
                            <a:ext uri="{FF2B5EF4-FFF2-40B4-BE49-F238E27FC236}">
                              <a16:creationId xmlns:a16="http://schemas.microsoft.com/office/drawing/2014/main" id="{269E612F-89AE-421B-ACC3-F33E4EB567C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4" y="7399929"/>
                          <a:ext cx="217648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Urines: </a:t>
                          </a:r>
                        </a:p>
                      </p:txBody>
                    </p:sp>
                    <p:sp>
                      <p:nvSpPr>
                        <p:cNvPr id="64" name="ZoneTexte 63">
                          <a:extLst>
                            <a:ext uri="{FF2B5EF4-FFF2-40B4-BE49-F238E27FC236}">
                              <a16:creationId xmlns:a16="http://schemas.microsoft.com/office/drawing/2014/main" id="{E184F39C-CF61-4090-9C02-18B444B6514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4" y="8948743"/>
                          <a:ext cx="2254887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Respiration: </a:t>
                          </a:r>
                        </a:p>
                      </p:txBody>
                    </p:sp>
                    <p:sp>
                      <p:nvSpPr>
                        <p:cNvPr id="67" name="ZoneTexte 66">
                          <a:extLst>
                            <a:ext uri="{FF2B5EF4-FFF2-40B4-BE49-F238E27FC236}">
                              <a16:creationId xmlns:a16="http://schemas.microsoft.com/office/drawing/2014/main" id="{C587A2D2-6649-4A9C-927B-1DAF37172A3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000436" y="6625523"/>
                          <a:ext cx="1023582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Normal</a:t>
                          </a:r>
                        </a:p>
                      </p:txBody>
                    </p:sp>
                    <p:sp>
                      <p:nvSpPr>
                        <p:cNvPr id="68" name="ZoneTexte 67">
                          <a:extLst>
                            <a:ext uri="{FF2B5EF4-FFF2-40B4-BE49-F238E27FC236}">
                              <a16:creationId xmlns:a16="http://schemas.microsoft.com/office/drawing/2014/main" id="{55CF9091-EDA3-4908-8DB3-1E87C1E0EB3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53655" y="6625523"/>
                          <a:ext cx="134616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Anormal</a:t>
                          </a:r>
                        </a:p>
                      </p:txBody>
                    </p:sp>
                    <p:sp>
                      <p:nvSpPr>
                        <p:cNvPr id="70" name="ZoneTexte 69">
                          <a:extLst>
                            <a:ext uri="{FF2B5EF4-FFF2-40B4-BE49-F238E27FC236}">
                              <a16:creationId xmlns:a16="http://schemas.microsoft.com/office/drawing/2014/main" id="{0207F3E8-F32C-423D-BA3F-3802DA0C15A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53655" y="7022680"/>
                          <a:ext cx="80521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Non</a:t>
                          </a:r>
                        </a:p>
                      </p:txBody>
                    </p:sp>
                    <p:sp>
                      <p:nvSpPr>
                        <p:cNvPr id="71" name="ZoneTexte 70">
                          <a:extLst>
                            <a:ext uri="{FF2B5EF4-FFF2-40B4-BE49-F238E27FC236}">
                              <a16:creationId xmlns:a16="http://schemas.microsoft.com/office/drawing/2014/main" id="{68F81A03-E66D-49EA-8949-7CB3318CD9B7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000437" y="7382700"/>
                          <a:ext cx="127187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Normales</a:t>
                          </a:r>
                        </a:p>
                      </p:txBody>
                    </p:sp>
                    <p:sp>
                      <p:nvSpPr>
                        <p:cNvPr id="72" name="ZoneTexte 71">
                          <a:extLst>
                            <a:ext uri="{FF2B5EF4-FFF2-40B4-BE49-F238E27FC236}">
                              <a16:creationId xmlns:a16="http://schemas.microsoft.com/office/drawing/2014/main" id="{1002870B-4C6D-4B33-B520-DC17F9D53D2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53655" y="7382700"/>
                          <a:ext cx="1480134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Anormales</a:t>
                          </a:r>
                        </a:p>
                      </p:txBody>
                    </p:sp>
                    <p:sp>
                      <p:nvSpPr>
                        <p:cNvPr id="55" name="ZoneTexte 54">
                          <a:extLst>
                            <a:ext uri="{FF2B5EF4-FFF2-40B4-BE49-F238E27FC236}">
                              <a16:creationId xmlns:a16="http://schemas.microsoft.com/office/drawing/2014/main" id="{645B72F2-392C-4161-B647-45C30E4C676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000436" y="7761773"/>
                          <a:ext cx="131506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Normales</a:t>
                          </a:r>
                        </a:p>
                      </p:txBody>
                    </p:sp>
                    <p:sp>
                      <p:nvSpPr>
                        <p:cNvPr id="77" name="ZoneTexte 76">
                          <a:extLst>
                            <a:ext uri="{FF2B5EF4-FFF2-40B4-BE49-F238E27FC236}">
                              <a16:creationId xmlns:a16="http://schemas.microsoft.com/office/drawing/2014/main" id="{E196109D-4A59-4024-A744-D6BF0675A92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53655" y="7761772"/>
                          <a:ext cx="1480134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Anormales</a:t>
                          </a:r>
                        </a:p>
                      </p:txBody>
                    </p:sp>
                    <p:sp>
                      <p:nvSpPr>
                        <p:cNvPr id="78" name="ZoneTexte 77">
                          <a:extLst>
                            <a:ext uri="{FF2B5EF4-FFF2-40B4-BE49-F238E27FC236}">
                              <a16:creationId xmlns:a16="http://schemas.microsoft.com/office/drawing/2014/main" id="{3F7BD981-6962-4DFB-A87D-37D91D6F275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000437" y="8532840"/>
                          <a:ext cx="119466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Normale</a:t>
                          </a:r>
                        </a:p>
                      </p:txBody>
                    </p:sp>
                    <p:sp>
                      <p:nvSpPr>
                        <p:cNvPr id="79" name="ZoneTexte 78">
                          <a:extLst>
                            <a:ext uri="{FF2B5EF4-FFF2-40B4-BE49-F238E27FC236}">
                              <a16:creationId xmlns:a16="http://schemas.microsoft.com/office/drawing/2014/main" id="{E08697F7-156D-4CA2-8517-AA7BAA445937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302060" y="8542449"/>
                          <a:ext cx="1236265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endParaRPr lang="fr-CH" dirty="0">
                            <a:latin typeface="Arial Rounded MT Bold"/>
                          </a:endParaRPr>
                        </a:p>
                      </p:txBody>
                    </p:sp>
                    <p:sp>
                      <p:nvSpPr>
                        <p:cNvPr id="80" name="ZoneTexte 79">
                          <a:extLst>
                            <a:ext uri="{FF2B5EF4-FFF2-40B4-BE49-F238E27FC236}">
                              <a16:creationId xmlns:a16="http://schemas.microsoft.com/office/drawing/2014/main" id="{67F3668B-F7A3-48B8-902E-B1FF47BF447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53655" y="8532840"/>
                          <a:ext cx="1480134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Anormale</a:t>
                          </a:r>
                        </a:p>
                      </p:txBody>
                    </p:sp>
                    <p:sp>
                      <p:nvSpPr>
                        <p:cNvPr id="165" name="ZoneTexte 164">
                          <a:extLst>
                            <a:ext uri="{FF2B5EF4-FFF2-40B4-BE49-F238E27FC236}">
                              <a16:creationId xmlns:a16="http://schemas.microsoft.com/office/drawing/2014/main" id="{30E087F0-F3DE-46FD-BFEF-33687BD4EDE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115585" y="7012726"/>
                          <a:ext cx="2376318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- Vomissements: </a:t>
                          </a:r>
                        </a:p>
                      </p:txBody>
                    </p:sp>
                    <p:sp>
                      <p:nvSpPr>
                        <p:cNvPr id="188" name="ZoneTexte 187">
                          <a:extLst>
                            <a:ext uri="{FF2B5EF4-FFF2-40B4-BE49-F238E27FC236}">
                              <a16:creationId xmlns:a16="http://schemas.microsoft.com/office/drawing/2014/main" id="{BA796D0E-B315-4C20-B110-A8CB5E251BFD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000437" y="7022680"/>
                          <a:ext cx="697129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CH" dirty="0">
                              <a:latin typeface="Arial Rounded MT Bold"/>
                            </a:rPr>
                            <a:t>Oui</a:t>
                          </a:r>
                        </a:p>
                      </p:txBody>
                    </p:sp>
                  </p:grpSp>
                  <p:sp>
                    <p:nvSpPr>
                      <p:cNvPr id="107" name="Cadre 106">
                        <a:extLst>
                          <a:ext uri="{FF2B5EF4-FFF2-40B4-BE49-F238E27FC236}">
                            <a16:creationId xmlns:a16="http://schemas.microsoft.com/office/drawing/2014/main" id="{0AF449B8-D2A7-49C3-AFB0-A7CEE4DA8BB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7854" y="6431848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43" name="Cadre 142">
                        <a:extLst>
                          <a:ext uri="{FF2B5EF4-FFF2-40B4-BE49-F238E27FC236}">
                            <a16:creationId xmlns:a16="http://schemas.microsoft.com/office/drawing/2014/main" id="{0168FB03-CC10-40A7-BEBC-F62C4FF75D3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7854" y="7568098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45" name="Cadre 144">
                        <a:extLst>
                          <a:ext uri="{FF2B5EF4-FFF2-40B4-BE49-F238E27FC236}">
                            <a16:creationId xmlns:a16="http://schemas.microsoft.com/office/drawing/2014/main" id="{74779417-8F6A-45CD-85C6-E3BCAF6C0E0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7854" y="718902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48" name="Cadre 147">
                        <a:extLst>
                          <a:ext uri="{FF2B5EF4-FFF2-40B4-BE49-F238E27FC236}">
                            <a16:creationId xmlns:a16="http://schemas.microsoft.com/office/drawing/2014/main" id="{945FCC00-44BA-4730-985B-673CEF7EA9C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74837" y="6431848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49" name="Cadre 148">
                        <a:extLst>
                          <a:ext uri="{FF2B5EF4-FFF2-40B4-BE49-F238E27FC236}">
                            <a16:creationId xmlns:a16="http://schemas.microsoft.com/office/drawing/2014/main" id="{F54072DB-2AF4-4D21-B992-06B62AC1EF2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74837" y="7568098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51" name="Cadre 150">
                        <a:extLst>
                          <a:ext uri="{FF2B5EF4-FFF2-40B4-BE49-F238E27FC236}">
                            <a16:creationId xmlns:a16="http://schemas.microsoft.com/office/drawing/2014/main" id="{F97C1111-5679-4048-9DEA-DF774E4D172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74837" y="718902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53" name="Cadre 152">
                        <a:extLst>
                          <a:ext uri="{FF2B5EF4-FFF2-40B4-BE49-F238E27FC236}">
                            <a16:creationId xmlns:a16="http://schemas.microsoft.com/office/drawing/2014/main" id="{549406AB-AEFF-41A9-A26B-CC64B72FB0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7854" y="833916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55" name="Cadre 154">
                        <a:extLst>
                          <a:ext uri="{FF2B5EF4-FFF2-40B4-BE49-F238E27FC236}">
                            <a16:creationId xmlns:a16="http://schemas.microsoft.com/office/drawing/2014/main" id="{F7E63752-0B98-4E1F-A0FF-01C000D4BA3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74837" y="833916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89" name="Cadre 188">
                        <a:extLst>
                          <a:ext uri="{FF2B5EF4-FFF2-40B4-BE49-F238E27FC236}">
                            <a16:creationId xmlns:a16="http://schemas.microsoft.com/office/drawing/2014/main" id="{A7BD15A6-05E1-492A-9D27-F6A5CB0E67B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637854" y="682900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  <p:sp>
                    <p:nvSpPr>
                      <p:cNvPr id="190" name="Cadre 189">
                        <a:extLst>
                          <a:ext uri="{FF2B5EF4-FFF2-40B4-BE49-F238E27FC236}">
                            <a16:creationId xmlns:a16="http://schemas.microsoft.com/office/drawing/2014/main" id="{B542EDFF-48EC-4BB3-926B-875845163BF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74837" y="6829005"/>
                        <a:ext cx="157864" cy="148839"/>
                      </a:xfrm>
                      <a:prstGeom prst="frame">
                        <a:avLst/>
                      </a:prstGeom>
                      <a:solidFill>
                        <a:schemeClr val="accent2">
                          <a:lumMod val="50000"/>
                        </a:schemeClr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CH">
                          <a:solidFill>
                            <a:schemeClr val="tx1"/>
                          </a:solidFill>
                          <a:latin typeface="Arial Rounded MT Bold"/>
                        </a:endParaRPr>
                      </a:p>
                    </p:txBody>
                  </p:sp>
                </p:grpSp>
                <p:sp>
                  <p:nvSpPr>
                    <p:cNvPr id="198" name="Cadre 197">
                      <a:extLst>
                        <a:ext uri="{FF2B5EF4-FFF2-40B4-BE49-F238E27FC236}">
                          <a16:creationId xmlns:a16="http://schemas.microsoft.com/office/drawing/2014/main" id="{0168FB03-CC10-40A7-BEBC-F62C4FF75D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99432" y="7215303"/>
                      <a:ext cx="157864" cy="148839"/>
                    </a:xfrm>
                    <a:prstGeom prst="frame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CH">
                        <a:solidFill>
                          <a:schemeClr val="tx1"/>
                        </a:solidFill>
                        <a:latin typeface="Arial Rounded MT Bold"/>
                      </a:endParaRPr>
                    </a:p>
                  </p:txBody>
                </p:sp>
                <p:sp>
                  <p:nvSpPr>
                    <p:cNvPr id="202" name="Cadre 201">
                      <a:extLst>
                        <a:ext uri="{FF2B5EF4-FFF2-40B4-BE49-F238E27FC236}">
                          <a16:creationId xmlns:a16="http://schemas.microsoft.com/office/drawing/2014/main" id="{74779417-8F6A-45CD-85C6-E3BCAF6C0E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99432" y="7992718"/>
                      <a:ext cx="157864" cy="148839"/>
                    </a:xfrm>
                    <a:prstGeom prst="frame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CH">
                        <a:solidFill>
                          <a:schemeClr val="tx1"/>
                        </a:solidFill>
                        <a:latin typeface="Arial Rounded MT Bold"/>
                      </a:endParaRPr>
                    </a:p>
                  </p:txBody>
                </p:sp>
              </p:grpSp>
            </p:grpSp>
          </p:grpSp>
        </p:grpSp>
        <p:sp>
          <p:nvSpPr>
            <p:cNvPr id="203" name="Cadre 202">
              <a:extLst>
                <a:ext uri="{FF2B5EF4-FFF2-40B4-BE49-F238E27FC236}">
                  <a16:creationId xmlns:a16="http://schemas.microsoft.com/office/drawing/2014/main" id="{F97C1111-5679-4048-9DEA-DF774E4D1722}"/>
                </a:ext>
              </a:extLst>
            </p:cNvPr>
            <p:cNvSpPr/>
            <p:nvPr/>
          </p:nvSpPr>
          <p:spPr>
            <a:xfrm>
              <a:off x="4936415" y="7944343"/>
              <a:ext cx="157864" cy="14883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>
                <a:solidFill>
                  <a:schemeClr val="tx1"/>
                </a:solidFill>
                <a:latin typeface="Arial Rounded MT Bold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584703" y="8671810"/>
            <a:ext cx="8028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u="sng" dirty="0">
                <a:latin typeface="Arial Rounded MT Bold"/>
              </a:rPr>
              <a:t>ANAMNÈSE (A remplir par l’assistante vétérinaire):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06819" y="9133474"/>
            <a:ext cx="10637704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130680" y="4969601"/>
            <a:ext cx="45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u="sng" dirty="0"/>
              <a:t>EXAMEN(S) COMPLEMENTAIRE(S)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83550" y="4804530"/>
            <a:ext cx="4691999" cy="378513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9" name="ZoneTexte 218"/>
          <p:cNvSpPr txBox="1"/>
          <p:nvPr/>
        </p:nvSpPr>
        <p:spPr>
          <a:xfrm>
            <a:off x="7135410" y="5331397"/>
            <a:ext cx="45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dirty="0"/>
              <a:t>- Si nécessaire(s) -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205482" y="5793062"/>
            <a:ext cx="45229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dirty="0"/>
              <a:t>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707663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338</Words>
  <Application>Microsoft Office PowerPoint</Application>
  <PresentationFormat>Personnalisé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Tatiana Aya Accogli</dc:creator>
  <cp:lastModifiedBy>Reception2</cp:lastModifiedBy>
  <cp:revision>28</cp:revision>
  <cp:lastPrinted>2025-03-11T11:34:18Z</cp:lastPrinted>
  <dcterms:created xsi:type="dcterms:W3CDTF">2024-09-27T08:05:48Z</dcterms:created>
  <dcterms:modified xsi:type="dcterms:W3CDTF">2025-03-12T11:14:44Z</dcterms:modified>
</cp:coreProperties>
</file>